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tags/tag2.xml" ContentType="application/vnd.openxmlformats-officedocument.presentationml.tag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tags/tag3.xml" ContentType="application/vnd.openxmlformats-officedocument.presentationml.tags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3"/>
  </p:notesMasterIdLst>
  <p:sldIdLst>
    <p:sldId id="281" r:id="rId2"/>
    <p:sldId id="310" r:id="rId3"/>
    <p:sldId id="311" r:id="rId4"/>
    <p:sldId id="312" r:id="rId5"/>
    <p:sldId id="313" r:id="rId6"/>
    <p:sldId id="314" r:id="rId7"/>
    <p:sldId id="315" r:id="rId8"/>
    <p:sldId id="316" r:id="rId9"/>
    <p:sldId id="317" r:id="rId10"/>
    <p:sldId id="318" r:id="rId11"/>
    <p:sldId id="319" r:id="rId12"/>
  </p:sldIdLst>
  <p:sldSz cx="9906000" cy="6858000" type="A4"/>
  <p:notesSz cx="6858000" cy="9144000"/>
  <p:custDataLst>
    <p:tags r:id="rId14"/>
  </p:custDataLst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398780" lvl="1" indent="5842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796925" lvl="2" indent="117475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196975" lvl="3" indent="174625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595755" lvl="4" indent="233045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233045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233045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233045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233045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BC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395"/>
    <p:restoredTop sz="93705"/>
  </p:normalViewPr>
  <p:slideViewPr>
    <p:cSldViewPr showGuides="1">
      <p:cViewPr varScale="1">
        <p:scale>
          <a:sx n="77" d="100"/>
          <a:sy n="77" d="100"/>
        </p:scale>
        <p:origin x="1277" y="67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 showFormatting="0"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gs" Target="tags/tag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0640FC88-528C-41C3-8725-CE33FEED58F8}" type="datetimeFigureOut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2020/5/22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952500" y="685800"/>
            <a:ext cx="4953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0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单击此处编辑母版文本样式</a:t>
            </a:r>
          </a:p>
          <a:p>
            <a:pPr marL="398780" marR="0" lvl="1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0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第二级</a:t>
            </a:r>
          </a:p>
          <a:p>
            <a:pPr marL="796925" marR="0" lvl="2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0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第三级</a:t>
            </a:r>
          </a:p>
          <a:p>
            <a:pPr marL="1196975" marR="0" lvl="3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0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第四级</a:t>
            </a:r>
          </a:p>
          <a:p>
            <a:pPr marL="1595755" marR="0" lvl="4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0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/>
          <a:p>
            <a:pPr lvl="0" algn="r" eaLnBrk="1" fontAlgn="base" hangingPunct="1">
              <a:buNone/>
            </a:pPr>
            <a:fld id="{9A0DB2DC-4C9A-4742-B13C-FB6460FD3503}" type="slidenum">
              <a:rPr lang="zh-CN" altLang="en-US" sz="1200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zh-CN" altLang="en-US" sz="1200" strike="noStrike" noProof="1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+mn-ea"/>
        <a:cs typeface="+mn-cs"/>
      </a:defRPr>
    </a:lvl1pPr>
    <a:lvl2pPr marL="398780" algn="l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+mn-ea"/>
        <a:cs typeface="+mn-cs"/>
      </a:defRPr>
    </a:lvl2pPr>
    <a:lvl3pPr marL="796925" algn="l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+mn-ea"/>
        <a:cs typeface="+mn-cs"/>
      </a:defRPr>
    </a:lvl3pPr>
    <a:lvl4pPr marL="1196975" algn="l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+mn-ea"/>
        <a:cs typeface="+mn-cs"/>
      </a:defRPr>
    </a:lvl4pPr>
    <a:lvl5pPr marL="1595755" algn="l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+mn-ea"/>
        <a:cs typeface="+mn-cs"/>
      </a:defRPr>
    </a:lvl5pPr>
    <a:lvl6pPr marL="1995170" algn="l" defTabSz="798195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6pPr>
    <a:lvl7pPr marL="2394585" algn="l" defTabSz="798195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7pPr>
    <a:lvl8pPr marL="2793365" algn="l" defTabSz="798195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8pPr>
    <a:lvl9pPr marL="3192780" algn="l" defTabSz="798195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/>
            </a:solidFill>
            <a:miter/>
          </a:ln>
        </p:spPr>
      </p:sp>
      <p:sp>
        <p:nvSpPr>
          <p:cNvPr id="9218" name="备注占位符 2"/>
          <p:cNvSpPr>
            <a:spLocks noGrp="1"/>
          </p:cNvSpPr>
          <p:nvPr>
            <p:ph type="body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lstStyle/>
          <a:p>
            <a:pPr lvl="0"/>
            <a:endParaRPr lang="zh-CN" altLang="en-US" dirty="0"/>
          </a:p>
        </p:txBody>
      </p:sp>
      <p:sp>
        <p:nvSpPr>
          <p:cNvPr id="9219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b"/>
          <a:lstStyle/>
          <a:p>
            <a:pPr lvl="0" algn="r"/>
            <a:fld id="{9A0DB2DC-4C9A-4742-B13C-FB6460FD3503}" type="slidenum">
              <a:rPr lang="zh-CN" altLang="en-US" sz="1200" dirty="0">
                <a:latin typeface="Arial" panose="020B0604020202020204" pitchFamily="34" charset="0"/>
                <a:ea typeface="宋体" panose="02010600030101010101" pitchFamily="2" charset="-122"/>
              </a:rPr>
              <a:t>1</a:t>
            </a:fld>
            <a:endParaRPr lang="zh-CN" altLang="en-US" sz="12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314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52500" y="685800"/>
            <a:ext cx="4953000" cy="3429000"/>
          </a:xfrm>
          <a:noFill/>
          <a:ln>
            <a:solidFill>
              <a:srgbClr val="000000"/>
            </a:solidFill>
            <a:miter lim="800000"/>
          </a:ln>
        </p:spPr>
      </p:sp>
      <p:sp>
        <p:nvSpPr>
          <p:cNvPr id="141315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46084" name="灯片编号占位符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</a:ln>
        </p:spPr>
        <p:txBody>
          <a:bodyPr wrap="square" numCol="1" anchorCtr="0" compatLnSpc="1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85D3140-A07A-4F68-A299-D3C14BCE7263}" type="slidenum">
              <a:rPr lang="zh-CN" altLang="en-US" smtClean="0">
                <a:solidFill>
                  <a:srgbClr val="000000"/>
                </a:solidFill>
              </a:rPr>
              <a:t>10</a:t>
            </a:fld>
            <a:endParaRPr lang="zh-CN" alt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33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52500" y="685800"/>
            <a:ext cx="4953000" cy="3429000"/>
          </a:xfrm>
          <a:noFill/>
          <a:ln>
            <a:solidFill>
              <a:srgbClr val="000000"/>
            </a:solidFill>
            <a:miter lim="800000"/>
          </a:ln>
        </p:spPr>
      </p:sp>
      <p:sp>
        <p:nvSpPr>
          <p:cNvPr id="142339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46084" name="灯片编号占位符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</a:ln>
        </p:spPr>
        <p:txBody>
          <a:bodyPr wrap="square" numCol="1" anchorCtr="0" compatLnSpc="1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239E714-50D4-4093-9581-470AD80BC426}" type="slidenum">
              <a:rPr lang="zh-CN" altLang="en-US" smtClean="0">
                <a:solidFill>
                  <a:srgbClr val="000000"/>
                </a:solidFill>
              </a:rPr>
              <a:t>11</a:t>
            </a:fld>
            <a:endParaRPr lang="zh-CN" alt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22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52500" y="685800"/>
            <a:ext cx="4953000" cy="3429000"/>
          </a:xfrm>
          <a:noFill/>
          <a:ln>
            <a:solidFill>
              <a:srgbClr val="000000"/>
            </a:solidFill>
            <a:miter lim="800000"/>
          </a:ln>
        </p:spPr>
      </p:sp>
      <p:sp>
        <p:nvSpPr>
          <p:cNvPr id="133123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46084" name="灯片编号占位符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</a:ln>
        </p:spPr>
        <p:txBody>
          <a:bodyPr wrap="square" numCol="1" anchorCtr="0" compatLnSpc="1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D24BA03-06D0-46FD-B491-E60DDC8E958C}" type="slidenum">
              <a:rPr lang="zh-CN" altLang="en-US" smtClean="0">
                <a:solidFill>
                  <a:srgbClr val="000000"/>
                </a:solidFill>
              </a:rPr>
              <a:t>2</a:t>
            </a:fld>
            <a:endParaRPr lang="zh-CN" alt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52500" y="685800"/>
            <a:ext cx="4953000" cy="3429000"/>
          </a:xfrm>
          <a:noFill/>
          <a:ln>
            <a:solidFill>
              <a:srgbClr val="000000"/>
            </a:solidFill>
            <a:miter lim="800000"/>
          </a:ln>
        </p:spPr>
      </p:sp>
      <p:sp>
        <p:nvSpPr>
          <p:cNvPr id="134147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46084" name="灯片编号占位符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</a:ln>
        </p:spPr>
        <p:txBody>
          <a:bodyPr wrap="square" numCol="1" anchorCtr="0" compatLnSpc="1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F2B90D3-8651-4717-8697-9E3D9B957D55}" type="slidenum">
              <a:rPr lang="zh-CN" altLang="en-US" smtClean="0">
                <a:solidFill>
                  <a:srgbClr val="000000"/>
                </a:solidFill>
              </a:rPr>
              <a:t>3</a:t>
            </a:fld>
            <a:endParaRPr lang="zh-CN" alt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52500" y="685800"/>
            <a:ext cx="4953000" cy="3429000"/>
          </a:xfrm>
          <a:noFill/>
          <a:ln>
            <a:solidFill>
              <a:srgbClr val="000000"/>
            </a:solidFill>
            <a:miter lim="800000"/>
          </a:ln>
        </p:spPr>
      </p:sp>
      <p:sp>
        <p:nvSpPr>
          <p:cNvPr id="135171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46084" name="灯片编号占位符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</a:ln>
        </p:spPr>
        <p:txBody>
          <a:bodyPr wrap="square" numCol="1" anchorCtr="0" compatLnSpc="1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8A8636E-8466-455B-8C06-9F0970C7CC51}" type="slidenum">
              <a:rPr lang="zh-CN" altLang="en-US" smtClean="0">
                <a:solidFill>
                  <a:srgbClr val="000000"/>
                </a:solidFill>
              </a:rPr>
              <a:t>4</a:t>
            </a:fld>
            <a:endParaRPr lang="zh-CN" alt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94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52500" y="685800"/>
            <a:ext cx="4953000" cy="3429000"/>
          </a:xfrm>
          <a:noFill/>
          <a:ln>
            <a:solidFill>
              <a:srgbClr val="000000"/>
            </a:solidFill>
            <a:miter lim="800000"/>
          </a:ln>
        </p:spPr>
      </p:sp>
      <p:sp>
        <p:nvSpPr>
          <p:cNvPr id="136195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46084" name="灯片编号占位符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</a:ln>
        </p:spPr>
        <p:txBody>
          <a:bodyPr wrap="square" numCol="1" anchorCtr="0" compatLnSpc="1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31F83EC-8CEF-44B9-B494-FD2B820DD1FC}" type="slidenum">
              <a:rPr lang="zh-CN" altLang="en-US" smtClean="0">
                <a:solidFill>
                  <a:srgbClr val="000000"/>
                </a:solidFill>
              </a:rPr>
              <a:t>5</a:t>
            </a:fld>
            <a:endParaRPr lang="zh-CN" alt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1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52500" y="685800"/>
            <a:ext cx="4953000" cy="3429000"/>
          </a:xfrm>
          <a:noFill/>
          <a:ln>
            <a:solidFill>
              <a:srgbClr val="000000"/>
            </a:solidFill>
            <a:miter lim="800000"/>
          </a:ln>
        </p:spPr>
      </p:sp>
      <p:sp>
        <p:nvSpPr>
          <p:cNvPr id="137219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46084" name="灯片编号占位符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</a:ln>
        </p:spPr>
        <p:txBody>
          <a:bodyPr wrap="square" numCol="1" anchorCtr="0" compatLnSpc="1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E26FAE29-1263-4CEB-B41E-85931D60ADBF}" type="slidenum">
              <a:rPr lang="zh-CN" altLang="en-US" smtClean="0">
                <a:solidFill>
                  <a:srgbClr val="000000"/>
                </a:solidFill>
              </a:rPr>
              <a:t>6</a:t>
            </a:fld>
            <a:endParaRPr lang="zh-CN" alt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42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52500" y="685800"/>
            <a:ext cx="4953000" cy="3429000"/>
          </a:xfrm>
          <a:noFill/>
          <a:ln>
            <a:solidFill>
              <a:srgbClr val="000000"/>
            </a:solidFill>
            <a:miter lim="800000"/>
          </a:ln>
        </p:spPr>
      </p:sp>
      <p:sp>
        <p:nvSpPr>
          <p:cNvPr id="138243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46084" name="灯片编号占位符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</a:ln>
        </p:spPr>
        <p:txBody>
          <a:bodyPr wrap="square" numCol="1" anchorCtr="0" compatLnSpc="1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23ADEEC-5408-4CC3-9EA1-A4C2A4B5E6E2}" type="slidenum">
              <a:rPr lang="zh-CN" altLang="en-US" smtClean="0">
                <a:solidFill>
                  <a:srgbClr val="000000"/>
                </a:solidFill>
              </a:rPr>
              <a:t>7</a:t>
            </a:fld>
            <a:endParaRPr lang="zh-CN" alt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52500" y="685800"/>
            <a:ext cx="4953000" cy="3429000"/>
          </a:xfrm>
          <a:noFill/>
          <a:ln>
            <a:solidFill>
              <a:srgbClr val="000000"/>
            </a:solidFill>
            <a:miter lim="800000"/>
          </a:ln>
        </p:spPr>
      </p:sp>
      <p:sp>
        <p:nvSpPr>
          <p:cNvPr id="139267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46084" name="灯片编号占位符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</a:ln>
        </p:spPr>
        <p:txBody>
          <a:bodyPr wrap="square" numCol="1" anchorCtr="0" compatLnSpc="1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0AC31BD-60F2-4C1D-806C-43F33969C0E2}" type="slidenum">
              <a:rPr lang="zh-CN" altLang="en-US" smtClean="0">
                <a:solidFill>
                  <a:srgbClr val="000000"/>
                </a:solidFill>
              </a:rPr>
              <a:t>8</a:t>
            </a:fld>
            <a:endParaRPr lang="zh-CN" alt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29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52500" y="685800"/>
            <a:ext cx="4953000" cy="3429000"/>
          </a:xfrm>
          <a:noFill/>
          <a:ln>
            <a:solidFill>
              <a:srgbClr val="000000"/>
            </a:solidFill>
            <a:miter lim="800000"/>
          </a:ln>
        </p:spPr>
      </p:sp>
      <p:sp>
        <p:nvSpPr>
          <p:cNvPr id="140291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46084" name="灯片编号占位符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</a:ln>
        </p:spPr>
        <p:txBody>
          <a:bodyPr wrap="square" numCol="1" anchorCtr="0" compatLnSpc="1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E1E2B2F-8FA2-4F05-A497-95DFDE4F8968}" type="slidenum">
              <a:rPr lang="zh-CN" altLang="en-US" smtClean="0">
                <a:solidFill>
                  <a:srgbClr val="000000"/>
                </a:solidFill>
              </a:rPr>
              <a:t>9</a:t>
            </a:fld>
            <a:endParaRPr lang="zh-CN" alt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en-US" strike="noStrike" noProof="1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fontAlgn="base"/>
            <a:r>
              <a:rPr lang="zh-CN" altLang="en-US" strike="noStrike" noProof="1"/>
              <a:t>单击此处编辑母版副标题样式</a:t>
            </a:r>
            <a:endParaRPr 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4D176DE9-7DFD-4A91-A73A-6462DACB2808}" type="datetimeFigureOut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2020/5/22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>
              <a:buNone/>
            </a:pPr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图片 11" descr="roi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2276475"/>
            <a:ext cx="9906000" cy="23050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en-US" strike="noStrike" noProof="1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  <a:endParaRPr lang="en-US" strike="noStrike" noProof="1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0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75541B6-F7CE-435B-9FB0-343229D9EE1E}" type="datetimeFigureOut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2020/5/22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0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0"/>
            <a:ext cx="222885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/>
          <a:p>
            <a:pPr algn="r" fontAlgn="base">
              <a:buNone/>
            </a:pPr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en-US" strike="noStrike" noProof="1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  <a:endParaRPr 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4D176DE9-7DFD-4A91-A73A-6462DACB2808}" type="datetimeFigureOut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2020/5/22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>
              <a:buNone/>
            </a:pPr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标题 1"/>
          <p:cNvSpPr txBox="1"/>
          <p:nvPr/>
        </p:nvSpPr>
        <p:spPr>
          <a:xfrm>
            <a:off x="904875" y="4929188"/>
            <a:ext cx="6732588" cy="642938"/>
          </a:xfrm>
          <a:prstGeom prst="rect">
            <a:avLst/>
          </a:prstGeom>
        </p:spPr>
        <p:txBody>
          <a:bodyPr lIns="79815" tIns="39907" rIns="79815" bIns="39907" anchor="ctr">
            <a:normAutofit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kern="1200">
                <a:solidFill>
                  <a:schemeClr val="bg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6858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8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8" name="图片占位符 17"/>
          <p:cNvSpPr>
            <a:spLocks noGrp="1"/>
          </p:cNvSpPr>
          <p:nvPr>
            <p:ph type="pic" sz="quarter" idx="13"/>
          </p:nvPr>
        </p:nvSpPr>
        <p:spPr>
          <a:xfrm>
            <a:off x="851268" y="1571620"/>
            <a:ext cx="3250429" cy="1285875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>
              <a:buNone/>
              <a:defRPr lang="zh-CN" altLang="en-US" sz="2800" b="1" kern="1200" dirty="0" smtClean="0">
                <a:solidFill>
                  <a:schemeClr val="bg1">
                    <a:lumMod val="50000"/>
                  </a:schemeClr>
                </a:solidFill>
                <a:latin typeface="Tahoma" panose="020B0604030504040204" pitchFamily="34" charset="0"/>
                <a:ea typeface="黑体" panose="02010609060101010101" pitchFamily="2" charset="-122"/>
                <a:cs typeface="Tahoma" panose="020B0604030504040204" pitchFamily="34" charset="0"/>
              </a:defRPr>
            </a:lvl1pPr>
          </a:lstStyle>
          <a:p>
            <a:pPr marL="228600" marR="0" lvl="0" indent="-228600" algn="l" defTabSz="914400" rtl="0" eaLnBrk="0" fontAlgn="base" latinLnBrk="0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Tahoma" panose="020B0604030504040204" pitchFamily="34" charset="0"/>
              <a:ea typeface="黑体" panose="02010609060101010101" pitchFamily="2" charset="-122"/>
              <a:cs typeface="Tahoma" panose="020B0604030504040204" pitchFamily="34" charset="0"/>
            </a:endParaRPr>
          </a:p>
        </p:txBody>
      </p:sp>
      <p:sp>
        <p:nvSpPr>
          <p:cNvPr id="20" name="图片占位符 19"/>
          <p:cNvSpPr>
            <a:spLocks noGrp="1"/>
          </p:cNvSpPr>
          <p:nvPr>
            <p:ph type="pic" sz="quarter" idx="14"/>
          </p:nvPr>
        </p:nvSpPr>
        <p:spPr>
          <a:xfrm>
            <a:off x="4566048" y="1571633"/>
            <a:ext cx="3095628" cy="1285875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>
              <a:buNone/>
              <a:defRPr lang="zh-CN" altLang="en-US" sz="2800" b="1" kern="1200" dirty="0" smtClean="0">
                <a:solidFill>
                  <a:schemeClr val="bg1">
                    <a:lumMod val="50000"/>
                  </a:schemeClr>
                </a:solidFill>
                <a:latin typeface="Tahoma" panose="020B0604030504040204" pitchFamily="34" charset="0"/>
                <a:ea typeface="黑体" panose="02010609060101010101" pitchFamily="2" charset="-122"/>
                <a:cs typeface="Tahoma" panose="020B0604030504040204" pitchFamily="34" charset="0"/>
              </a:defRPr>
            </a:lvl1pPr>
          </a:lstStyle>
          <a:p>
            <a:pPr marL="228600" marR="0" lvl="0" indent="-228600" algn="l" defTabSz="914400" rtl="0" eaLnBrk="0" fontAlgn="base" latinLnBrk="0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Tahoma" panose="020B0604030504040204" pitchFamily="34" charset="0"/>
              <a:ea typeface="黑体" panose="02010609060101010101" pitchFamily="2" charset="-122"/>
              <a:cs typeface="Tahoma" panose="020B0604030504040204" pitchFamily="34" charset="0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28663" y="3571881"/>
            <a:ext cx="6733033" cy="642941"/>
          </a:xfrm>
          <a:prstGeom prst="rect">
            <a:avLst/>
          </a:prstGeom>
        </p:spPr>
        <p:txBody>
          <a:bodyPr/>
          <a:lstStyle>
            <a:lvl1pPr algn="ctr">
              <a:defRPr sz="24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fontAlgn="base"/>
            <a:endParaRPr lang="zh-CN" altLang="en-US" strike="noStrike" noProof="1"/>
          </a:p>
        </p:txBody>
      </p:sp>
      <p:sp>
        <p:nvSpPr>
          <p:cNvPr id="8" name="日期占位符 3"/>
          <p:cNvSpPr>
            <a:spLocks noGrp="1"/>
          </p:cNvSpPr>
          <p:nvPr>
            <p:ph type="dt" sz="half" idx="2"/>
          </p:nvPr>
        </p:nvSpPr>
        <p:spPr>
          <a:xfrm>
            <a:off x="681038" y="6356350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0B305CA4-5033-4DFA-9D43-A902D04473E6}" type="datetimeFigureOut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2020/5/22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页脚占位符 4"/>
          <p:cNvSpPr>
            <a:spLocks noGrp="1"/>
          </p:cNvSpPr>
          <p:nvPr>
            <p:ph type="ftr" sz="quarter" idx="3"/>
          </p:nvPr>
        </p:nvSpPr>
        <p:spPr>
          <a:xfrm>
            <a:off x="3281363" y="6356350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996113" y="6356350"/>
            <a:ext cx="222885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/>
          <a:p>
            <a:pPr algn="r" fontAlgn="base">
              <a:buNone/>
            </a:pPr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64312" y="1071547"/>
            <a:ext cx="8915400" cy="5143536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8" name="内容占位符 7"/>
          <p:cNvSpPr>
            <a:spLocks noGrp="1"/>
          </p:cNvSpPr>
          <p:nvPr>
            <p:ph sz="quarter" idx="13"/>
          </p:nvPr>
        </p:nvSpPr>
        <p:spPr>
          <a:xfrm>
            <a:off x="5187033" y="332662"/>
            <a:ext cx="4179711" cy="500063"/>
          </a:xfrm>
        </p:spPr>
        <p:txBody>
          <a:bodyPr/>
          <a:lstStyle>
            <a:lvl1pPr>
              <a:buNone/>
              <a:defRPr sz="2100"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7" name="页脚占位符 4"/>
          <p:cNvSpPr>
            <a:spLocks noGrp="1"/>
          </p:cNvSpPr>
          <p:nvPr>
            <p:ph type="ftr" sz="quarter" idx="3"/>
          </p:nvPr>
        </p:nvSpPr>
        <p:spPr>
          <a:xfrm>
            <a:off x="3281363" y="6356350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033588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/>
          <a:p>
            <a:pPr algn="r" fontAlgn="base">
              <a:buNone/>
            </a:pPr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zh-CN" altLang="en-US" strike="noStrike" noProof="1"/>
          </a:p>
        </p:txBody>
      </p:sp>
      <p:sp>
        <p:nvSpPr>
          <p:cNvPr id="9" name="日期占位符 3"/>
          <p:cNvSpPr>
            <a:spLocks noGrp="1"/>
          </p:cNvSpPr>
          <p:nvPr>
            <p:ph type="dt" sz="half" idx="2"/>
          </p:nvPr>
        </p:nvSpPr>
        <p:spPr>
          <a:xfrm>
            <a:off x="681038" y="6356350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9A0F4CFB-D5F4-4EEB-9FB7-EC2E9BFB376F}" type="datetimeFigureOut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2020/5/22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图片 10" descr="bg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906000" cy="8890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123" name="图片 11" descr="title.jp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7788" y="0"/>
            <a:ext cx="3479800" cy="889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8126413" y="0"/>
            <a:ext cx="1177925" cy="280988"/>
          </a:xfrm>
          <a:prstGeom prst="rect">
            <a:avLst/>
          </a:prstGeom>
          <a:noFill/>
          <a:ln>
            <a:noFill/>
          </a:ln>
        </p:spPr>
        <p:txBody>
          <a:bodyPr wrap="none" lIns="79815" tIns="39907" rIns="79815" bIns="39907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参赛案例 </a:t>
            </a:r>
            <a:r>
              <a:rPr kumimoji="0" lang="en-US" altLang="zh-CN" sz="13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PPT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Tahoma" panose="020B0604030504040204" pitchFamily="34" charset="0"/>
            </a:endParaRPr>
          </a:p>
        </p:txBody>
      </p:sp>
      <p:sp>
        <p:nvSpPr>
          <p:cNvPr id="10" name="TextBox 10"/>
          <p:cNvSpPr txBox="1">
            <a:spLocks noChangeArrowheads="1"/>
          </p:cNvSpPr>
          <p:nvPr/>
        </p:nvSpPr>
        <p:spPr bwMode="auto">
          <a:xfrm>
            <a:off x="3632200" y="357188"/>
            <a:ext cx="1011238" cy="449263"/>
          </a:xfrm>
          <a:prstGeom prst="rect">
            <a:avLst/>
          </a:prstGeom>
          <a:noFill/>
          <a:ln>
            <a:noFill/>
          </a:ln>
        </p:spPr>
        <p:txBody>
          <a:bodyPr lIns="79815" tIns="39907" rIns="79815" bIns="39907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ahoma" panose="020B0604030504040204" pitchFamily="34" charset="0"/>
                <a:ea typeface="宋体" panose="02010600030101010101" pitchFamily="2" charset="-122"/>
                <a:cs typeface="Tahoma" panose="020B0604030504040204" pitchFamily="34" charset="0"/>
              </a:rPr>
              <a:t>2nd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Tahoma" panose="020B0604030504040204" pitchFamily="34" charset="0"/>
              <a:ea typeface="宋体" panose="02010600030101010101" pitchFamily="2" charset="-122"/>
              <a:cs typeface="Tahoma" panose="020B0604030504040204" pitchFamily="34" charset="0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51268" y="2000248"/>
            <a:ext cx="8420100" cy="857255"/>
          </a:xfrm>
          <a:prstGeom prst="rect">
            <a:avLst/>
          </a:prstGeom>
        </p:spPr>
        <p:txBody>
          <a:bodyPr/>
          <a:lstStyle>
            <a:lvl1pPr algn="ctr">
              <a:defRPr sz="34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11" name="日期占位符 3"/>
          <p:cNvSpPr>
            <a:spLocks noGrp="1"/>
          </p:cNvSpPr>
          <p:nvPr>
            <p:ph type="dt" sz="half" idx="2"/>
          </p:nvPr>
        </p:nvSpPr>
        <p:spPr>
          <a:xfrm>
            <a:off x="681038" y="6356350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788D65F-45FA-4E40-A571-60B291A4FE81}" type="datetimeFigureOut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2020/5/22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2" name="页脚占位符 4"/>
          <p:cNvSpPr>
            <a:spLocks noGrp="1"/>
          </p:cNvSpPr>
          <p:nvPr>
            <p:ph type="ftr" sz="quarter" idx="3"/>
          </p:nvPr>
        </p:nvSpPr>
        <p:spPr>
          <a:xfrm>
            <a:off x="3281363" y="6356350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3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996113" y="6356350"/>
            <a:ext cx="222885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/>
          <a:p>
            <a:pPr algn="r" fontAlgn="base">
              <a:buNone/>
            </a:pPr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" y="0"/>
            <a:ext cx="2631281" cy="285728"/>
          </a:xfrm>
          <a:prstGeom prst="rect">
            <a:avLst/>
          </a:prstGeom>
        </p:spPr>
        <p:txBody>
          <a:bodyPr/>
          <a:lstStyle>
            <a:lvl1pPr algn="l">
              <a:defRPr sz="16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64312" y="1071547"/>
            <a:ext cx="8915400" cy="5143536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8" name="内容占位符 7"/>
          <p:cNvSpPr>
            <a:spLocks noGrp="1"/>
          </p:cNvSpPr>
          <p:nvPr>
            <p:ph sz="quarter" idx="13"/>
          </p:nvPr>
        </p:nvSpPr>
        <p:spPr>
          <a:xfrm>
            <a:off x="851301" y="357193"/>
            <a:ext cx="2940844" cy="500063"/>
          </a:xfrm>
        </p:spPr>
        <p:txBody>
          <a:bodyPr/>
          <a:lstStyle>
            <a:lvl1pPr>
              <a:buNone/>
              <a:defRPr sz="2100"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4D176DE9-7DFD-4A91-A73A-6462DACB2808}" type="datetimeFigureOut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2020/5/22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lvl="0" eaLnBrk="1" fontAlgn="base" hangingPunct="1">
              <a:buNone/>
            </a:pPr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en-US" strike="noStrike" noProof="1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  <a:endParaRPr 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4D176DE9-7DFD-4A91-A73A-6462DACB2808}" type="datetimeFigureOut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2020/5/22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>
              <a:buNone/>
            </a:pPr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en-US" strike="noStrike" noProof="1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4D176DE9-7DFD-4A91-A73A-6462DACB2808}" type="datetimeFigureOut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2020/5/22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>
              <a:buNone/>
            </a:pPr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en-US" strike="noStrike" noProof="1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  <a:endParaRPr lang="en-US" strike="noStrike" noProof="1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  <a:endParaRPr 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4D176DE9-7DFD-4A91-A73A-6462DACB2808}" type="datetimeFigureOut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2020/5/22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>
              <a:buNone/>
            </a:pPr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en-US" strike="noStrike" noProof="1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  <a:endParaRPr lang="en-US" strike="noStrike" noProof="1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  <a:endParaRPr lang="en-US" strike="noStrike" noProof="1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4D176DE9-7DFD-4A91-A73A-6462DACB2808}" type="datetimeFigureOut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2020/5/22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>
              <a:buNone/>
            </a:pPr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4D176DE9-7DFD-4A91-A73A-6462DACB2808}" type="datetimeFigureOut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2020/5/22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>
              <a:buNone/>
            </a:pPr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4D176DE9-7DFD-4A91-A73A-6462DACB2808}" type="datetimeFigureOut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2020/5/22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>
              <a:buNone/>
            </a:pPr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en-US" strike="noStrike" noProof="1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  <a:endParaRPr lang="en-US" strike="noStrike" noProof="1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4D176DE9-7DFD-4A91-A73A-6462DACB2808}" type="datetimeFigureOut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2020/5/22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>
              <a:buNone/>
            </a:pPr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en-US" strike="noStrike" noProof="1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3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单击图标添加图片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4D176DE9-7DFD-4A91-A73A-6462DACB2808}" type="datetimeFigureOut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2020/5/22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>
              <a:buNone/>
            </a:pPr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>
          <a:xfrm>
            <a:off x="681038" y="365125"/>
            <a:ext cx="8543925" cy="1325563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zh-CN" altLang="en-US" dirty="0"/>
              <a:t>单击此处编辑母版标题样式</a:t>
            </a:r>
            <a:endParaRPr lang="en-US" altLang="zh-CN" dirty="0"/>
          </a:p>
        </p:txBody>
      </p:sp>
      <p:sp>
        <p:nvSpPr>
          <p:cNvPr id="1027" name="Text Placeholder 2"/>
          <p:cNvSpPr>
            <a:spLocks noGrp="1"/>
          </p:cNvSpPr>
          <p:nvPr>
            <p:ph type="body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 indent="-228600"/>
            <a:r>
              <a:rPr lang="zh-CN" altLang="en-US" dirty="0"/>
              <a:t>第二级</a:t>
            </a:r>
          </a:p>
          <a:p>
            <a:pPr lvl="2" indent="-228600"/>
            <a:r>
              <a:rPr lang="zh-CN" altLang="en-US" dirty="0"/>
              <a:t>第三级</a:t>
            </a:r>
          </a:p>
          <a:p>
            <a:pPr lvl="3" indent="-228600"/>
            <a:r>
              <a:rPr lang="zh-CN" altLang="en-US" dirty="0"/>
              <a:t>第四级</a:t>
            </a:r>
          </a:p>
          <a:p>
            <a:pPr lvl="4" indent="-228600"/>
            <a:r>
              <a:rPr lang="zh-CN" altLang="en-US" dirty="0"/>
              <a:t>第五级</a:t>
            </a:r>
            <a:endParaRPr lang="en-US" altLang="zh-CN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0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0" hangingPunct="0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4D176DE9-7DFD-4A91-A73A-6462DACB2808}" type="datetimeFigureOut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2020/5/22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0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0" hangingPunct="0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0"/>
            <a:ext cx="222885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fontAlgn="base" hangingPunct="1">
              <a:buNone/>
            </a:pPr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</p:sldLayoutIdLst>
  <p:hf sldNum="0" hdr="0" ft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2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13" Type="http://schemas.openxmlformats.org/officeDocument/2006/relationships/image" Target="../media/image21.png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15.jpeg"/><Relationship Id="rId12" Type="http://schemas.openxmlformats.org/officeDocument/2006/relationships/image" Target="../media/image20.jpeg"/><Relationship Id="rId2" Type="http://schemas.openxmlformats.org/officeDocument/2006/relationships/video" Target="file:///C:\Users\&#26195;&#20048;\AppData\Local\Microsoft\Windows\INetCache\Content.MSO\0869E3D0.mp4" TargetMode="External"/><Relationship Id="rId1" Type="http://schemas.microsoft.com/office/2007/relationships/media" Target="file:///C:\Users\&#26195;&#20048;\AppData\Local\Microsoft\Windows\INetCache\Content.MSO\0869E3D0.mp4" TargetMode="External"/><Relationship Id="rId6" Type="http://schemas.openxmlformats.org/officeDocument/2006/relationships/image" Target="../media/image14.jpeg"/><Relationship Id="rId11" Type="http://schemas.openxmlformats.org/officeDocument/2006/relationships/image" Target="../media/image19.jpeg"/><Relationship Id="rId5" Type="http://schemas.openxmlformats.org/officeDocument/2006/relationships/image" Target="../media/image13.jpeg"/><Relationship Id="rId10" Type="http://schemas.openxmlformats.org/officeDocument/2006/relationships/image" Target="../media/image18.jpeg"/><Relationship Id="rId4" Type="http://schemas.openxmlformats.org/officeDocument/2006/relationships/notesSlide" Target="../notesSlides/notesSlide8.xml"/><Relationship Id="rId9" Type="http://schemas.openxmlformats.org/officeDocument/2006/relationships/image" Target="../media/image17.jpeg"/><Relationship Id="rId14" Type="http://schemas.openxmlformats.org/officeDocument/2006/relationships/image" Target="../media/image2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7.xml"/><Relationship Id="rId1" Type="http://schemas.openxmlformats.org/officeDocument/2006/relationships/video" Target="NULL" TargetMode="Externa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2FBC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图片 1" descr="C:\Users\73538\Desktop\【苏秦会】第七届蒲公英奖PPT模板200520.jpg【苏秦会】第七届蒲公英奖PPT模板20052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1600" y="0"/>
            <a:ext cx="9693275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8195" name="TextBox 4"/>
          <p:cNvSpPr txBox="1"/>
          <p:nvPr/>
        </p:nvSpPr>
        <p:spPr>
          <a:xfrm>
            <a:off x="6264275" y="4929188"/>
            <a:ext cx="1136650" cy="355600"/>
          </a:xfrm>
          <a:prstGeom prst="rect">
            <a:avLst/>
          </a:prstGeom>
          <a:noFill/>
          <a:ln w="9525">
            <a:noFill/>
          </a:ln>
        </p:spPr>
        <p:txBody>
          <a:bodyPr wrap="none" lIns="79815" tIns="39907" rIns="79815" bIns="39907" anchor="t">
            <a:spAutoFit/>
          </a:bodyPr>
          <a:lstStyle/>
          <a:p>
            <a:pPr algn="ctr"/>
            <a:r>
              <a:rPr lang="zh-CN" altLang="en-US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公司</a:t>
            </a:r>
            <a:r>
              <a:rPr lang="en-US" altLang="zh-CN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logo</a:t>
            </a:r>
          </a:p>
        </p:txBody>
      </p:sp>
      <p:sp>
        <p:nvSpPr>
          <p:cNvPr id="8196" name="TextBox 5"/>
          <p:cNvSpPr txBox="1"/>
          <p:nvPr/>
        </p:nvSpPr>
        <p:spPr>
          <a:xfrm>
            <a:off x="2471738" y="4929188"/>
            <a:ext cx="1136650" cy="355600"/>
          </a:xfrm>
          <a:prstGeom prst="rect">
            <a:avLst/>
          </a:prstGeom>
          <a:noFill/>
          <a:ln w="9525">
            <a:noFill/>
          </a:ln>
        </p:spPr>
        <p:txBody>
          <a:bodyPr wrap="none" lIns="79815" tIns="39907" rIns="79815" bIns="39907" anchor="t">
            <a:spAutoFit/>
          </a:bodyPr>
          <a:lstStyle/>
          <a:p>
            <a:pPr algn="ctr"/>
            <a:r>
              <a:rPr lang="zh-CN" altLang="en-US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客户</a:t>
            </a:r>
            <a:r>
              <a:rPr lang="en-US" altLang="zh-CN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logo</a:t>
            </a:r>
          </a:p>
        </p:txBody>
      </p:sp>
      <p:sp>
        <p:nvSpPr>
          <p:cNvPr id="8197" name="TextBox 6"/>
          <p:cNvSpPr txBox="1"/>
          <p:nvPr/>
        </p:nvSpPr>
        <p:spPr>
          <a:xfrm>
            <a:off x="1303338" y="2071688"/>
            <a:ext cx="6256020" cy="355600"/>
          </a:xfrm>
          <a:prstGeom prst="rect">
            <a:avLst/>
          </a:prstGeom>
          <a:noFill/>
          <a:ln w="9525">
            <a:noFill/>
          </a:ln>
        </p:spPr>
        <p:txBody>
          <a:bodyPr wrap="none" lIns="79815" tIns="39907" rIns="79815" bIns="39907" anchor="t">
            <a:spAutoFit/>
          </a:bodyPr>
          <a:lstStyle/>
          <a:p>
            <a:pPr algn="l"/>
            <a:r>
              <a:rPr lang="zh-CN" altLang="en-US" dirty="0">
                <a:solidFill>
                  <a:srgbClr val="7F7F7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案例名称：</a:t>
            </a:r>
            <a:r>
              <a:rPr lang="zh-CN" altLang="en-US" b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讯飞</a:t>
            </a:r>
            <a:r>
              <a:rPr lang="en-US" altLang="zh-CN" b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AI</a:t>
            </a:r>
            <a:r>
              <a:rPr lang="zh-CN" altLang="en-US" b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营销云携手唯品会</a:t>
            </a:r>
            <a:r>
              <a:rPr lang="en-US" altLang="zh-CN" b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10</a:t>
            </a:r>
            <a:r>
              <a:rPr lang="zh-CN" altLang="en-US" b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秒语速大</a:t>
            </a:r>
            <a:r>
              <a:rPr lang="en-US" altLang="zh-CN" b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PK</a:t>
            </a:r>
            <a:r>
              <a:rPr lang="zh-CN" altLang="en-US" b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智能营销</a:t>
            </a:r>
            <a:endParaRPr lang="zh-CN" altLang="en-US" b="1" dirty="0">
              <a:solidFill>
                <a:srgbClr val="7F7F7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8198" name="TextBox 7"/>
          <p:cNvSpPr txBox="1"/>
          <p:nvPr/>
        </p:nvSpPr>
        <p:spPr>
          <a:xfrm>
            <a:off x="1303338" y="3741738"/>
            <a:ext cx="2216150" cy="355600"/>
          </a:xfrm>
          <a:prstGeom prst="rect">
            <a:avLst/>
          </a:prstGeom>
          <a:noFill/>
          <a:ln w="9525">
            <a:noFill/>
          </a:ln>
        </p:spPr>
        <p:txBody>
          <a:bodyPr wrap="none" lIns="79815" tIns="39907" rIns="79815" bIns="39907" anchor="t">
            <a:spAutoFit/>
          </a:bodyPr>
          <a:lstStyle/>
          <a:p>
            <a:r>
              <a:rPr lang="zh-CN" altLang="en-US" dirty="0">
                <a:solidFill>
                  <a:srgbClr val="7F7F7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提报公司：</a:t>
            </a: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科大讯飞</a:t>
            </a:r>
          </a:p>
        </p:txBody>
      </p:sp>
      <p:sp>
        <p:nvSpPr>
          <p:cNvPr id="8199" name="TextBox 6"/>
          <p:cNvSpPr txBox="1"/>
          <p:nvPr/>
        </p:nvSpPr>
        <p:spPr>
          <a:xfrm>
            <a:off x="1293813" y="2933700"/>
            <a:ext cx="3001645" cy="355600"/>
          </a:xfrm>
          <a:prstGeom prst="rect">
            <a:avLst/>
          </a:prstGeom>
          <a:noFill/>
          <a:ln w="9525">
            <a:noFill/>
          </a:ln>
        </p:spPr>
        <p:txBody>
          <a:bodyPr wrap="none" lIns="79815" tIns="39907" rIns="79815" bIns="39907" anchor="t">
            <a:spAutoFit/>
          </a:bodyPr>
          <a:lstStyle/>
          <a:p>
            <a:r>
              <a:rPr lang="zh-CN" altLang="en-US" dirty="0">
                <a:solidFill>
                  <a:srgbClr val="7F7F7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提报类别：</a:t>
            </a: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行业组</a:t>
            </a:r>
            <a:r>
              <a:rPr lang="en-US" altLang="zh-CN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-</a:t>
            </a: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智能营销</a:t>
            </a:r>
            <a:endParaRPr lang="en-US" altLang="zh-CN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360680" y="371475"/>
            <a:ext cx="128016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案例样本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矩形 32"/>
          <p:cNvSpPr/>
          <p:nvPr/>
        </p:nvSpPr>
        <p:spPr>
          <a:xfrm>
            <a:off x="981075" y="1528763"/>
            <a:ext cx="7893050" cy="730885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lnSpc>
                <a:spcPct val="130000"/>
              </a:lnSpc>
              <a:spcAft>
                <a:spcPts val="0"/>
              </a:spcAft>
              <a:defRPr/>
            </a:pPr>
            <a:r>
              <a:rPr lang="zh-CN" altLang="en-US" sz="1600" kern="100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整体营销效果超出预期，营销活动不仅为唯品会带来了大量品牌曝光，提升了唯品会营销创新的美誉度，还获得用户的高度参与，带来了优秀的转化效果。</a:t>
            </a:r>
          </a:p>
        </p:txBody>
      </p:sp>
      <p:grpSp>
        <p:nvGrpSpPr>
          <p:cNvPr id="2" name="组合 33"/>
          <p:cNvGrpSpPr/>
          <p:nvPr/>
        </p:nvGrpSpPr>
        <p:grpSpPr bwMode="auto">
          <a:xfrm>
            <a:off x="1319213" y="2563813"/>
            <a:ext cx="3595687" cy="2860881"/>
            <a:chOff x="2126965" y="2180091"/>
            <a:chExt cx="3362869" cy="2494847"/>
          </a:xfrm>
        </p:grpSpPr>
        <p:pic>
          <p:nvPicPr>
            <p:cNvPr id="28681" name="Picture 2" descr="https://ss1.baidu.com/6ONXsjip0QIZ8tyhnq/it/u=3412804792,1509345050&amp;fm=58&amp;s=18D7CA128645C911436A34D00300C0A9&amp;bpow=121&amp;bpoh=75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2972727" y="2180091"/>
              <a:ext cx="1419922" cy="8801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8" name="îs1idè"/>
            <p:cNvSpPr/>
            <p:nvPr/>
          </p:nvSpPr>
          <p:spPr>
            <a:xfrm>
              <a:off x="2207139" y="3305598"/>
              <a:ext cx="3282695" cy="449927"/>
            </a:xfrm>
            <a:prstGeom prst="roundRect">
              <a:avLst>
                <a:gd name="adj" fmla="val 50000"/>
              </a:avLst>
            </a:prstGeom>
            <a:solidFill>
              <a:srgbClr val="E4007F"/>
            </a:solidFill>
            <a:ln w="38100" cap="flat" cmpd="sng" algn="ctr">
              <a:solidFill>
                <a:schemeClr val="bg1"/>
              </a:solidFill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zh-CN" altLang="en-US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讯飞输入法行业首推原生互动</a:t>
              </a:r>
            </a:p>
          </p:txBody>
        </p:sp>
        <p:sp>
          <p:nvSpPr>
            <p:cNvPr id="28683" name="文本框 12"/>
            <p:cNvSpPr txBox="1">
              <a:spLocks noChangeArrowheads="1"/>
            </p:cNvSpPr>
            <p:nvPr/>
          </p:nvSpPr>
          <p:spPr bwMode="auto">
            <a:xfrm>
              <a:off x="2126965" y="3951180"/>
              <a:ext cx="2950701" cy="723758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 algn="ctr"/>
              <a:r>
                <a:rPr lang="zh-CN" altLang="en-US" b="1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互动曝光  </a:t>
              </a:r>
              <a:r>
                <a:rPr lang="en-US" altLang="zh-CN" sz="2400" b="1">
                  <a:solidFill>
                    <a:srgbClr val="E4007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460</a:t>
              </a:r>
              <a:r>
                <a:rPr lang="zh-CN" altLang="en-US" sz="2400" b="1">
                  <a:solidFill>
                    <a:srgbClr val="E4007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万</a:t>
              </a:r>
              <a:r>
                <a:rPr lang="en-US" altLang="zh-CN" sz="2400" b="1">
                  <a:solidFill>
                    <a:srgbClr val="E4007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+</a:t>
              </a:r>
            </a:p>
            <a:p>
              <a:pPr algn="ctr"/>
              <a:r>
                <a:rPr lang="zh-CN" altLang="en-US" b="1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参与次数  </a:t>
              </a:r>
              <a:r>
                <a:rPr lang="zh-CN" altLang="en-US" sz="2400" b="1">
                  <a:solidFill>
                    <a:srgbClr val="E4007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近</a:t>
              </a:r>
              <a:r>
                <a:rPr lang="en-US" altLang="zh-CN" sz="2400" b="1">
                  <a:solidFill>
                    <a:srgbClr val="E4007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100</a:t>
              </a:r>
              <a:r>
                <a:rPr lang="zh-CN" altLang="en-US" sz="2400" b="1">
                  <a:solidFill>
                    <a:srgbClr val="E4007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万</a:t>
              </a:r>
            </a:p>
          </p:txBody>
        </p:sp>
      </p:grpSp>
      <p:grpSp>
        <p:nvGrpSpPr>
          <p:cNvPr id="3" name="组合 39"/>
          <p:cNvGrpSpPr/>
          <p:nvPr/>
        </p:nvGrpSpPr>
        <p:grpSpPr bwMode="auto">
          <a:xfrm>
            <a:off x="5381625" y="2570163"/>
            <a:ext cx="3155950" cy="3225746"/>
            <a:chOff x="7899214" y="2015243"/>
            <a:chExt cx="2950701" cy="2812625"/>
          </a:xfrm>
        </p:grpSpPr>
        <p:sp>
          <p:nvSpPr>
            <p:cNvPr id="28678" name="smartphone_155753"/>
            <p:cNvSpPr>
              <a:spLocks noChangeAspect="1"/>
            </p:cNvSpPr>
            <p:nvPr/>
          </p:nvSpPr>
          <p:spPr bwMode="auto">
            <a:xfrm>
              <a:off x="8985033" y="2015243"/>
              <a:ext cx="779065" cy="811157"/>
            </a:xfrm>
            <a:custGeom>
              <a:avLst/>
              <a:gdLst>
                <a:gd name="T0" fmla="*/ 10818756 w 581632"/>
                <a:gd name="T1" fmla="*/ 10818591 h 605592"/>
                <a:gd name="T2" fmla="*/ 10818756 w 581632"/>
                <a:gd name="T3" fmla="*/ 10818591 h 605592"/>
                <a:gd name="T4" fmla="*/ 10818756 w 581632"/>
                <a:gd name="T5" fmla="*/ 10818591 h 605592"/>
                <a:gd name="T6" fmla="*/ 10818756 w 581632"/>
                <a:gd name="T7" fmla="*/ 10818591 h 605592"/>
                <a:gd name="T8" fmla="*/ 10818756 w 581632"/>
                <a:gd name="T9" fmla="*/ 10818591 h 605592"/>
                <a:gd name="T10" fmla="*/ 10818756 w 581632"/>
                <a:gd name="T11" fmla="*/ 10818591 h 605592"/>
                <a:gd name="T12" fmla="*/ 10818756 w 581632"/>
                <a:gd name="T13" fmla="*/ 10818591 h 605592"/>
                <a:gd name="T14" fmla="*/ 10818756 w 581632"/>
                <a:gd name="T15" fmla="*/ 10818591 h 605592"/>
                <a:gd name="T16" fmla="*/ 10818756 w 581632"/>
                <a:gd name="T17" fmla="*/ 10818591 h 605592"/>
                <a:gd name="T18" fmla="*/ 10818756 w 581632"/>
                <a:gd name="T19" fmla="*/ 10818591 h 605592"/>
                <a:gd name="T20" fmla="*/ 10818756 w 581632"/>
                <a:gd name="T21" fmla="*/ 10818591 h 605592"/>
                <a:gd name="T22" fmla="*/ 10818756 w 581632"/>
                <a:gd name="T23" fmla="*/ 10818591 h 605592"/>
                <a:gd name="T24" fmla="*/ 10818756 w 581632"/>
                <a:gd name="T25" fmla="*/ 10818591 h 605592"/>
                <a:gd name="T26" fmla="*/ 10818756 w 581632"/>
                <a:gd name="T27" fmla="*/ 10818591 h 605592"/>
                <a:gd name="T28" fmla="*/ 10818756 w 581632"/>
                <a:gd name="T29" fmla="*/ 10818591 h 605592"/>
                <a:gd name="T30" fmla="*/ 10818756 w 581632"/>
                <a:gd name="T31" fmla="*/ 10818591 h 605592"/>
                <a:gd name="T32" fmla="*/ 10818756 w 581632"/>
                <a:gd name="T33" fmla="*/ 10818591 h 605592"/>
                <a:gd name="T34" fmla="*/ 10818756 w 581632"/>
                <a:gd name="T35" fmla="*/ 10818591 h 605592"/>
                <a:gd name="T36" fmla="*/ 10818756 w 581632"/>
                <a:gd name="T37" fmla="*/ 10818591 h 605592"/>
                <a:gd name="T38" fmla="*/ 10818756 w 581632"/>
                <a:gd name="T39" fmla="*/ 10818591 h 605592"/>
                <a:gd name="T40" fmla="*/ 10818756 w 581632"/>
                <a:gd name="T41" fmla="*/ 10818591 h 605592"/>
                <a:gd name="T42" fmla="*/ 10818756 w 581632"/>
                <a:gd name="T43" fmla="*/ 10818591 h 605592"/>
                <a:gd name="T44" fmla="*/ 10818756 w 581632"/>
                <a:gd name="T45" fmla="*/ 10818591 h 605592"/>
                <a:gd name="T46" fmla="*/ 10818756 w 581632"/>
                <a:gd name="T47" fmla="*/ 10818591 h 605592"/>
                <a:gd name="T48" fmla="*/ 10818756 w 581632"/>
                <a:gd name="T49" fmla="*/ 10818591 h 605592"/>
                <a:gd name="T50" fmla="*/ 10818756 w 581632"/>
                <a:gd name="T51" fmla="*/ 10818591 h 605592"/>
                <a:gd name="T52" fmla="*/ 10818756 w 581632"/>
                <a:gd name="T53" fmla="*/ 10818591 h 605592"/>
                <a:gd name="T54" fmla="*/ 10818756 w 581632"/>
                <a:gd name="T55" fmla="*/ 10818591 h 605592"/>
                <a:gd name="T56" fmla="*/ 10818756 w 581632"/>
                <a:gd name="T57" fmla="*/ 10818591 h 605592"/>
                <a:gd name="T58" fmla="*/ 10818756 w 581632"/>
                <a:gd name="T59" fmla="*/ 10818591 h 605592"/>
                <a:gd name="T60" fmla="*/ 10818756 w 581632"/>
                <a:gd name="T61" fmla="*/ 10818591 h 605592"/>
                <a:gd name="T62" fmla="*/ 10818756 w 581632"/>
                <a:gd name="T63" fmla="*/ 10818591 h 605592"/>
                <a:gd name="T64" fmla="*/ 10818756 w 581632"/>
                <a:gd name="T65" fmla="*/ 10818591 h 605592"/>
                <a:gd name="T66" fmla="*/ 10818756 w 581632"/>
                <a:gd name="T67" fmla="*/ 10818591 h 605592"/>
                <a:gd name="T68" fmla="*/ 10818756 w 581632"/>
                <a:gd name="T69" fmla="*/ 10818591 h 605592"/>
                <a:gd name="T70" fmla="*/ 10818756 w 581632"/>
                <a:gd name="T71" fmla="*/ 10818591 h 605592"/>
                <a:gd name="T72" fmla="*/ 10818756 w 581632"/>
                <a:gd name="T73" fmla="*/ 10818591 h 605592"/>
                <a:gd name="T74" fmla="*/ 10818756 w 581632"/>
                <a:gd name="T75" fmla="*/ 10818591 h 605592"/>
                <a:gd name="T76" fmla="*/ 10818756 w 581632"/>
                <a:gd name="T77" fmla="*/ 10818591 h 605592"/>
                <a:gd name="T78" fmla="*/ 10818756 w 581632"/>
                <a:gd name="T79" fmla="*/ 10818591 h 605592"/>
                <a:gd name="T80" fmla="*/ 10818756 w 581632"/>
                <a:gd name="T81" fmla="*/ 10818591 h 605592"/>
                <a:gd name="T82" fmla="*/ 10818756 w 581632"/>
                <a:gd name="T83" fmla="*/ 10818591 h 605592"/>
                <a:gd name="T84" fmla="*/ 10818756 w 581632"/>
                <a:gd name="T85" fmla="*/ 10818591 h 605592"/>
                <a:gd name="T86" fmla="*/ 10818756 w 581632"/>
                <a:gd name="T87" fmla="*/ 10818591 h 605592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581632"/>
                <a:gd name="T133" fmla="*/ 0 h 605592"/>
                <a:gd name="T134" fmla="*/ 581632 w 581632"/>
                <a:gd name="T135" fmla="*/ 605592 h 605592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581632" h="605592">
                  <a:moveTo>
                    <a:pt x="295984" y="517456"/>
                  </a:moveTo>
                  <a:cubicBezTo>
                    <a:pt x="308202" y="517456"/>
                    <a:pt x="318107" y="527329"/>
                    <a:pt x="318107" y="539508"/>
                  </a:cubicBezTo>
                  <a:cubicBezTo>
                    <a:pt x="318107" y="551687"/>
                    <a:pt x="308202" y="561560"/>
                    <a:pt x="295984" y="561560"/>
                  </a:cubicBezTo>
                  <a:cubicBezTo>
                    <a:pt x="283766" y="561560"/>
                    <a:pt x="273861" y="551687"/>
                    <a:pt x="273861" y="539508"/>
                  </a:cubicBezTo>
                  <a:cubicBezTo>
                    <a:pt x="273861" y="527329"/>
                    <a:pt x="283766" y="517456"/>
                    <a:pt x="295984" y="517456"/>
                  </a:cubicBezTo>
                  <a:close/>
                  <a:moveTo>
                    <a:pt x="160545" y="511041"/>
                  </a:moveTo>
                  <a:lnTo>
                    <a:pt x="160545" y="567772"/>
                  </a:lnTo>
                  <a:lnTo>
                    <a:pt x="424716" y="567772"/>
                  </a:lnTo>
                  <a:lnTo>
                    <a:pt x="424716" y="511041"/>
                  </a:lnTo>
                  <a:close/>
                  <a:moveTo>
                    <a:pt x="505769" y="201888"/>
                  </a:moveTo>
                  <a:cubicBezTo>
                    <a:pt x="508648" y="205318"/>
                    <a:pt x="574681" y="288196"/>
                    <a:pt x="506790" y="413161"/>
                  </a:cubicBezTo>
                  <a:lnTo>
                    <a:pt x="490073" y="404169"/>
                  </a:lnTo>
                  <a:cubicBezTo>
                    <a:pt x="552020" y="290235"/>
                    <a:pt x="491745" y="214681"/>
                    <a:pt x="491095" y="213939"/>
                  </a:cubicBezTo>
                  <a:close/>
                  <a:moveTo>
                    <a:pt x="75917" y="201888"/>
                  </a:moveTo>
                  <a:lnTo>
                    <a:pt x="90591" y="213847"/>
                  </a:lnTo>
                  <a:cubicBezTo>
                    <a:pt x="88084" y="216999"/>
                    <a:pt x="29852" y="290699"/>
                    <a:pt x="91520" y="404169"/>
                  </a:cubicBezTo>
                  <a:lnTo>
                    <a:pt x="74896" y="413161"/>
                  </a:lnTo>
                  <a:cubicBezTo>
                    <a:pt x="6912" y="288196"/>
                    <a:pt x="73038" y="205318"/>
                    <a:pt x="75917" y="201888"/>
                  </a:cubicBezTo>
                  <a:close/>
                  <a:moveTo>
                    <a:pt x="542640" y="174861"/>
                  </a:moveTo>
                  <a:cubicBezTo>
                    <a:pt x="543568" y="175973"/>
                    <a:pt x="629228" y="283209"/>
                    <a:pt x="543661" y="440681"/>
                  </a:cubicBezTo>
                  <a:lnTo>
                    <a:pt x="527049" y="431598"/>
                  </a:lnTo>
                  <a:cubicBezTo>
                    <a:pt x="606212" y="285805"/>
                    <a:pt x="531225" y="190803"/>
                    <a:pt x="527977" y="186910"/>
                  </a:cubicBezTo>
                  <a:close/>
                  <a:moveTo>
                    <a:pt x="38930" y="174861"/>
                  </a:moveTo>
                  <a:lnTo>
                    <a:pt x="53593" y="186910"/>
                  </a:lnTo>
                  <a:cubicBezTo>
                    <a:pt x="50345" y="190803"/>
                    <a:pt x="-24642" y="285805"/>
                    <a:pt x="54614" y="431598"/>
                  </a:cubicBezTo>
                  <a:lnTo>
                    <a:pt x="37909" y="440681"/>
                  </a:lnTo>
                  <a:cubicBezTo>
                    <a:pt x="-47565" y="283209"/>
                    <a:pt x="38095" y="175973"/>
                    <a:pt x="38930" y="174861"/>
                  </a:cubicBezTo>
                  <a:close/>
                  <a:moveTo>
                    <a:pt x="160545" y="94644"/>
                  </a:moveTo>
                  <a:lnTo>
                    <a:pt x="160545" y="473127"/>
                  </a:lnTo>
                  <a:lnTo>
                    <a:pt x="424716" y="473127"/>
                  </a:lnTo>
                  <a:lnTo>
                    <a:pt x="424716" y="94644"/>
                  </a:lnTo>
                  <a:close/>
                  <a:moveTo>
                    <a:pt x="160545" y="37820"/>
                  </a:moveTo>
                  <a:lnTo>
                    <a:pt x="160545" y="56731"/>
                  </a:lnTo>
                  <a:lnTo>
                    <a:pt x="424716" y="56731"/>
                  </a:lnTo>
                  <a:lnTo>
                    <a:pt x="424716" y="37820"/>
                  </a:lnTo>
                  <a:close/>
                  <a:moveTo>
                    <a:pt x="160545" y="0"/>
                  </a:moveTo>
                  <a:lnTo>
                    <a:pt x="424716" y="0"/>
                  </a:lnTo>
                  <a:cubicBezTo>
                    <a:pt x="445608" y="0"/>
                    <a:pt x="462693" y="17056"/>
                    <a:pt x="462693" y="37820"/>
                  </a:cubicBezTo>
                  <a:lnTo>
                    <a:pt x="462693" y="567772"/>
                  </a:lnTo>
                  <a:cubicBezTo>
                    <a:pt x="462693" y="588629"/>
                    <a:pt x="445608" y="605592"/>
                    <a:pt x="424716" y="605592"/>
                  </a:cubicBezTo>
                  <a:lnTo>
                    <a:pt x="160545" y="605592"/>
                  </a:lnTo>
                  <a:cubicBezTo>
                    <a:pt x="139653" y="605592"/>
                    <a:pt x="122568" y="588629"/>
                    <a:pt x="122568" y="567772"/>
                  </a:cubicBezTo>
                  <a:lnTo>
                    <a:pt x="122568" y="37820"/>
                  </a:lnTo>
                  <a:cubicBezTo>
                    <a:pt x="122568" y="17056"/>
                    <a:pt x="139653" y="0"/>
                    <a:pt x="160545" y="0"/>
                  </a:cubicBezTo>
                  <a:close/>
                </a:path>
              </a:pathLst>
            </a:custGeom>
            <a:solidFill>
              <a:srgbClr val="0070C0"/>
            </a:solidFill>
            <a:ln w="9525">
              <a:noFill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2" name="îs1idè"/>
            <p:cNvSpPr/>
            <p:nvPr/>
          </p:nvSpPr>
          <p:spPr>
            <a:xfrm>
              <a:off x="7899214" y="3137820"/>
              <a:ext cx="2950701" cy="449862"/>
            </a:xfrm>
            <a:prstGeom prst="roundRect">
              <a:avLst>
                <a:gd name="adj" fmla="val 50000"/>
              </a:avLst>
            </a:prstGeom>
            <a:solidFill>
              <a:srgbClr val="E4007F"/>
            </a:solidFill>
            <a:ln w="38100" cap="flat" cmpd="sng" algn="ctr">
              <a:solidFill>
                <a:schemeClr val="bg1"/>
              </a:solidFill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zh-CN" altLang="en-US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智能语音</a:t>
              </a:r>
              <a:r>
                <a:rPr lang="en-US" altLang="zh-CN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H5</a:t>
              </a:r>
              <a:r>
                <a:rPr lang="zh-CN" altLang="en-US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交互</a:t>
              </a:r>
            </a:p>
          </p:txBody>
        </p:sp>
        <p:sp>
          <p:nvSpPr>
            <p:cNvPr id="28680" name="文本框 15"/>
            <p:cNvSpPr txBox="1">
              <a:spLocks noChangeArrowheads="1"/>
            </p:cNvSpPr>
            <p:nvPr/>
          </p:nvSpPr>
          <p:spPr bwMode="auto">
            <a:xfrm>
              <a:off x="7899214" y="3782528"/>
              <a:ext cx="2950701" cy="1045340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 algn="ctr"/>
              <a:r>
                <a:rPr lang="en-US" altLang="zh-CN" b="1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H5</a:t>
              </a:r>
              <a:r>
                <a:rPr lang="zh-CN" altLang="en-US" b="1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访问  </a:t>
              </a:r>
              <a:r>
                <a:rPr lang="zh-CN" altLang="en-US" sz="2400" b="1">
                  <a:solidFill>
                    <a:srgbClr val="E4007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突破</a:t>
              </a:r>
              <a:r>
                <a:rPr lang="en-US" altLang="zh-CN" sz="2400" b="1">
                  <a:solidFill>
                    <a:srgbClr val="E4007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52</a:t>
              </a:r>
              <a:r>
                <a:rPr lang="zh-CN" altLang="en-US" sz="2400" b="1">
                  <a:solidFill>
                    <a:srgbClr val="E4007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万</a:t>
              </a:r>
              <a:endParaRPr lang="en-US" altLang="zh-CN" sz="2400" b="1">
                <a:solidFill>
                  <a:srgbClr val="E4007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/>
              <a:r>
                <a:rPr lang="zh-CN" altLang="en-US" b="1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游戏交互数  </a:t>
              </a:r>
              <a:r>
                <a:rPr lang="zh-CN" altLang="en-US" sz="2400" b="1">
                  <a:solidFill>
                    <a:srgbClr val="E4007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高达</a:t>
              </a:r>
              <a:r>
                <a:rPr lang="en-US" altLang="zh-CN" sz="2400" b="1">
                  <a:solidFill>
                    <a:srgbClr val="E4007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20</a:t>
              </a:r>
              <a:r>
                <a:rPr lang="zh-CN" altLang="en-US" sz="2400" b="1">
                  <a:solidFill>
                    <a:srgbClr val="E4007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万</a:t>
              </a:r>
              <a:endParaRPr lang="en-US" altLang="zh-CN" sz="2400" b="1">
                <a:solidFill>
                  <a:srgbClr val="E4007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/>
              <a:r>
                <a:rPr lang="zh-CN" altLang="en-US" b="1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参与率  </a:t>
              </a:r>
              <a:r>
                <a:rPr lang="zh-CN" altLang="en-US" sz="2400" b="1">
                  <a:solidFill>
                    <a:srgbClr val="E4007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超过</a:t>
              </a:r>
              <a:r>
                <a:rPr lang="en-US" altLang="zh-CN" sz="2400" b="1">
                  <a:solidFill>
                    <a:srgbClr val="E4007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38%</a:t>
              </a:r>
              <a:endParaRPr lang="zh-CN" altLang="en-US" sz="2400" b="1">
                <a:solidFill>
                  <a:srgbClr val="E4007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2" name="内容占位符 3">
            <a:extLst>
              <a:ext uri="{FF2B5EF4-FFF2-40B4-BE49-F238E27FC236}">
                <a16:creationId xmlns:a16="http://schemas.microsoft.com/office/drawing/2014/main" id="{77C96AA1-EA49-4F19-B9C7-C92463331DB6}"/>
              </a:ext>
            </a:extLst>
          </p:cNvPr>
          <p:cNvSpPr txBox="1">
            <a:spLocks/>
          </p:cNvSpPr>
          <p:nvPr/>
        </p:nvSpPr>
        <p:spPr>
          <a:xfrm>
            <a:off x="7905328" y="285751"/>
            <a:ext cx="1583160" cy="357168"/>
          </a:xfrm>
          <a:prstGeom prst="rect">
            <a:avLst/>
          </a:prstGeom>
        </p:spPr>
        <p:txBody>
          <a:bodyPr vert="horz" wrap="square" lIns="91440" tIns="45720" rIns="91440" bIns="45720" anchor="t"/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 eaLnBrk="1" hangingPunct="1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2000" b="1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效果评估</a:t>
            </a:r>
            <a:endParaRPr lang="en-US" altLang="zh-CN" sz="2000" b="1" dirty="0">
              <a:solidFill>
                <a:srgbClr val="00B05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9" name="PA_矩形 37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1352550" y="1814513"/>
            <a:ext cx="7389813" cy="373824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>
                <a:latin typeface="微软雅黑" panose="020B0503020204020204" pitchFamily="34" charset="-122"/>
                <a:ea typeface="微软雅黑" panose="020B0503020204020204" pitchFamily="34" charset="-122"/>
              </a:rPr>
              <a:t>融合讯飞</a:t>
            </a:r>
            <a:r>
              <a:rPr lang="en-US" altLang="zh-CN" sz="1600" b="1">
                <a:latin typeface="微软雅黑" panose="020B0503020204020204" pitchFamily="34" charset="-122"/>
                <a:ea typeface="微软雅黑" panose="020B0503020204020204" pitchFamily="34" charset="-122"/>
              </a:rPr>
              <a:t>AI</a:t>
            </a:r>
            <a:r>
              <a:rPr lang="zh-CN" altLang="en-US" sz="1600" b="1">
                <a:latin typeface="微软雅黑" panose="020B0503020204020204" pitchFamily="34" charset="-122"/>
                <a:ea typeface="微软雅黑" panose="020B0503020204020204" pitchFamily="34" charset="-122"/>
              </a:rPr>
              <a:t>语音识别</a:t>
            </a:r>
            <a:r>
              <a:rPr lang="zh-CN" altLang="en-US" sz="1600">
                <a:latin typeface="微软雅黑" panose="020B0503020204020204" pitchFamily="34" charset="-122"/>
                <a:ea typeface="微软雅黑" panose="020B0503020204020204" pitchFamily="34" charset="-122"/>
              </a:rPr>
              <a:t>技术，突出体现唯品会特卖大会</a:t>
            </a:r>
            <a:r>
              <a:rPr lang="zh-CN" altLang="en-US" sz="1600" b="1">
                <a:latin typeface="微软雅黑" panose="020B0503020204020204" pitchFamily="34" charset="-122"/>
                <a:ea typeface="微软雅黑" panose="020B0503020204020204" pitchFamily="34" charset="-122"/>
              </a:rPr>
              <a:t>“三折封顶”</a:t>
            </a:r>
            <a:r>
              <a:rPr lang="zh-CN" altLang="en-US" sz="1600">
                <a:latin typeface="微软雅黑" panose="020B0503020204020204" pitchFamily="34" charset="-122"/>
                <a:ea typeface="微软雅黑" panose="020B0503020204020204" pitchFamily="34" charset="-122"/>
              </a:rPr>
              <a:t>的核心诉求，发起“</a:t>
            </a:r>
            <a:r>
              <a:rPr lang="en-US" altLang="zh-CN" sz="1600">
                <a:latin typeface="微软雅黑" panose="020B0503020204020204" pitchFamily="34" charset="-122"/>
                <a:ea typeface="微软雅黑" panose="020B0503020204020204" pitchFamily="34" charset="-122"/>
              </a:rPr>
              <a:t>12333</a:t>
            </a:r>
            <a:r>
              <a:rPr lang="zh-CN" altLang="en-US" sz="1600">
                <a:latin typeface="微软雅黑" panose="020B0503020204020204" pitchFamily="34" charset="-122"/>
                <a:ea typeface="微软雅黑" panose="020B0503020204020204" pitchFamily="34" charset="-122"/>
              </a:rPr>
              <a:t> “挑战游戏。</a:t>
            </a:r>
            <a:endParaRPr lang="en-US" altLang="zh-CN" sz="160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en-US" altLang="zh-CN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endParaRPr lang="en-US" altLang="zh-CN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600">
                <a:latin typeface="微软雅黑" panose="020B0503020204020204" pitchFamily="34" charset="-122"/>
                <a:ea typeface="微软雅黑" panose="020B0503020204020204" pitchFamily="34" charset="-122"/>
              </a:rPr>
              <a:t>玩家在</a:t>
            </a:r>
            <a:r>
              <a:rPr lang="en-US" altLang="zh-CN" sz="1600">
                <a:latin typeface="微软雅黑" panose="020B0503020204020204" pitchFamily="34" charset="-122"/>
                <a:ea typeface="微软雅黑" panose="020B0503020204020204" pitchFamily="34" charset="-122"/>
              </a:rPr>
              <a:t>10</a:t>
            </a:r>
            <a:r>
              <a:rPr lang="zh-CN" altLang="en-US" sz="1600">
                <a:latin typeface="微软雅黑" panose="020B0503020204020204" pitchFamily="34" charset="-122"/>
                <a:ea typeface="微软雅黑" panose="020B0503020204020204" pitchFamily="34" charset="-122"/>
              </a:rPr>
              <a:t>秒内尽可能多的说出</a:t>
            </a:r>
            <a:r>
              <a:rPr lang="en-US" altLang="zh-CN" sz="1600">
                <a:latin typeface="微软雅黑" panose="020B0503020204020204" pitchFamily="34" charset="-122"/>
                <a:ea typeface="微软雅黑" panose="020B0503020204020204" pitchFamily="34" charset="-122"/>
              </a:rPr>
              <a:t>12333333……</a:t>
            </a:r>
            <a:r>
              <a:rPr lang="zh-CN" altLang="en-US" sz="1600">
                <a:latin typeface="微软雅黑" panose="020B0503020204020204" pitchFamily="34" charset="-122"/>
                <a:ea typeface="微软雅黑" panose="020B0503020204020204" pitchFamily="34" charset="-122"/>
              </a:rPr>
              <a:t>，在</a:t>
            </a:r>
            <a:r>
              <a:rPr lang="en-US" altLang="zh-CN" sz="1600">
                <a:latin typeface="微软雅黑" panose="020B0503020204020204" pitchFamily="34" charset="-122"/>
                <a:ea typeface="微软雅黑" panose="020B0503020204020204" pitchFamily="34" charset="-122"/>
              </a:rPr>
              <a:t>10</a:t>
            </a:r>
            <a:r>
              <a:rPr lang="zh-CN" altLang="en-US" sz="1600">
                <a:latin typeface="微软雅黑" panose="020B0503020204020204" pitchFamily="34" charset="-122"/>
                <a:ea typeface="微软雅黑" panose="020B0503020204020204" pitchFamily="34" charset="-122"/>
              </a:rPr>
              <a:t>秒内超出</a:t>
            </a:r>
            <a:r>
              <a:rPr lang="en-US" altLang="zh-CN" sz="1600">
                <a:latin typeface="微软雅黑" panose="020B0503020204020204" pitchFamily="34" charset="-122"/>
                <a:ea typeface="微软雅黑" panose="020B0503020204020204" pitchFamily="34" charset="-122"/>
              </a:rPr>
              <a:t>50</a:t>
            </a:r>
            <a:r>
              <a:rPr lang="zh-CN" altLang="en-US" sz="1600">
                <a:latin typeface="微软雅黑" panose="020B0503020204020204" pitchFamily="34" charset="-122"/>
                <a:ea typeface="微软雅黑" panose="020B0503020204020204" pitchFamily="34" charset="-122"/>
              </a:rPr>
              <a:t>个字符可以获得</a:t>
            </a:r>
            <a:r>
              <a:rPr lang="en-US" altLang="zh-CN" sz="1600">
                <a:latin typeface="微软雅黑" panose="020B0503020204020204" pitchFamily="34" charset="-122"/>
                <a:ea typeface="微软雅黑" panose="020B0503020204020204" pitchFamily="34" charset="-122"/>
              </a:rPr>
              <a:t>128</a:t>
            </a:r>
            <a:r>
              <a:rPr lang="zh-CN" altLang="en-US" sz="1600">
                <a:latin typeface="微软雅黑" panose="020B0503020204020204" pitchFamily="34" charset="-122"/>
                <a:ea typeface="微软雅黑" panose="020B0503020204020204" pitchFamily="34" charset="-122"/>
              </a:rPr>
              <a:t>元大礼包</a:t>
            </a:r>
            <a:r>
              <a:rPr lang="en-US" altLang="zh-CN" sz="1600"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</a:p>
          <a:p>
            <a:pPr>
              <a:lnSpc>
                <a:spcPct val="150000"/>
              </a:lnSpc>
            </a:pPr>
            <a:endParaRPr lang="en-US" altLang="zh-CN" sz="160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endParaRPr lang="en-US" altLang="zh-CN" sz="160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zh-CN" sz="1600">
                <a:latin typeface="微软雅黑" panose="020B0503020204020204" pitchFamily="34" charset="-122"/>
                <a:ea typeface="微软雅黑" panose="020B0503020204020204" pitchFamily="34" charset="-122"/>
              </a:rPr>
              <a:t>在输入界面输入品牌或游戏相应关键词</a:t>
            </a:r>
            <a:r>
              <a:rPr lang="zh-CN" altLang="en-US" sz="1600">
                <a:latin typeface="微软雅黑" panose="020B0503020204020204" pitchFamily="34" charset="-122"/>
                <a:ea typeface="微软雅黑" panose="020B0503020204020204" pitchFamily="34" charset="-122"/>
              </a:rPr>
              <a:t>，</a:t>
            </a:r>
            <a:r>
              <a:rPr lang="zh-CN" altLang="zh-CN" sz="1600">
                <a:latin typeface="微软雅黑" panose="020B0503020204020204" pitchFamily="34" charset="-122"/>
                <a:ea typeface="微软雅黑" panose="020B0503020204020204" pitchFamily="34" charset="-122"/>
              </a:rPr>
              <a:t>即可触发唯品会展示卡或语速挑战卡。用户通过点击卡片</a:t>
            </a:r>
            <a:r>
              <a:rPr lang="zh-CN" altLang="en-US" sz="1600">
                <a:latin typeface="微软雅黑" panose="020B0503020204020204" pitchFamily="34" charset="-122"/>
                <a:ea typeface="微软雅黑" panose="020B0503020204020204" pitchFamily="34" charset="-122"/>
              </a:rPr>
              <a:t>，</a:t>
            </a:r>
            <a:r>
              <a:rPr lang="zh-CN" altLang="zh-CN" sz="1600">
                <a:latin typeface="微软雅黑" panose="020B0503020204020204" pitchFamily="34" charset="-122"/>
                <a:ea typeface="微软雅黑" panose="020B0503020204020204" pitchFamily="34" charset="-122"/>
              </a:rPr>
              <a:t>可直接跳转至品牌</a:t>
            </a:r>
            <a:r>
              <a:rPr lang="en-US" altLang="zh-CN" sz="1600">
                <a:latin typeface="微软雅黑" panose="020B0503020204020204" pitchFamily="34" charset="-122"/>
                <a:ea typeface="微软雅黑" panose="020B0503020204020204" pitchFamily="34" charset="-122"/>
              </a:rPr>
              <a:t>APP</a:t>
            </a:r>
            <a:r>
              <a:rPr lang="zh-CN" altLang="zh-CN" sz="1600">
                <a:latin typeface="微软雅黑" panose="020B0503020204020204" pitchFamily="34" charset="-122"/>
                <a:ea typeface="微软雅黑" panose="020B0503020204020204" pitchFamily="34" charset="-122"/>
              </a:rPr>
              <a:t>或开始游戏挑战，传播路径大大缩短</a:t>
            </a:r>
            <a:r>
              <a:rPr lang="zh-CN" altLang="en-US" sz="1600"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sz="16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圆角矩形 28"/>
          <p:cNvSpPr/>
          <p:nvPr/>
        </p:nvSpPr>
        <p:spPr>
          <a:xfrm>
            <a:off x="1443038" y="2887663"/>
            <a:ext cx="2105025" cy="387350"/>
          </a:xfrm>
          <a:prstGeom prst="roundRect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b="1" spc="300" dirty="0">
                <a:solidFill>
                  <a:srgbClr val="92D05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Voice Game</a:t>
            </a:r>
            <a:endParaRPr lang="zh-CN" altLang="en-US" b="1" spc="300" dirty="0">
              <a:solidFill>
                <a:srgbClr val="92D05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圆角矩形 29"/>
          <p:cNvSpPr/>
          <p:nvPr/>
        </p:nvSpPr>
        <p:spPr>
          <a:xfrm>
            <a:off x="1524000" y="4362450"/>
            <a:ext cx="2030413" cy="388938"/>
          </a:xfrm>
          <a:prstGeom prst="roundRect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zh-CN" b="1" spc="300" dirty="0">
                <a:solidFill>
                  <a:srgbClr val="92D05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智能卡片</a:t>
            </a:r>
            <a:endParaRPr lang="zh-CN" altLang="en-US" b="1" spc="300" dirty="0">
              <a:solidFill>
                <a:srgbClr val="92D05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内容占位符 3">
            <a:extLst>
              <a:ext uri="{FF2B5EF4-FFF2-40B4-BE49-F238E27FC236}">
                <a16:creationId xmlns:a16="http://schemas.microsoft.com/office/drawing/2014/main" id="{EBC197EB-7C63-45CE-AF88-B6B24653A430}"/>
              </a:ext>
            </a:extLst>
          </p:cNvPr>
          <p:cNvSpPr txBox="1">
            <a:spLocks/>
          </p:cNvSpPr>
          <p:nvPr/>
        </p:nvSpPr>
        <p:spPr>
          <a:xfrm>
            <a:off x="7905328" y="285751"/>
            <a:ext cx="1583160" cy="357168"/>
          </a:xfrm>
          <a:prstGeom prst="rect">
            <a:avLst/>
          </a:prstGeom>
        </p:spPr>
        <p:txBody>
          <a:bodyPr vert="horz" wrap="square" lIns="91440" tIns="45720" rIns="91440" bIns="45720" anchor="t"/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 eaLnBrk="1" hangingPunct="1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2000" b="1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创新应用</a:t>
            </a:r>
            <a:endParaRPr lang="en-US" altLang="zh-CN" sz="2000" b="1" dirty="0">
              <a:solidFill>
                <a:srgbClr val="00B05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/>
          <p:cNvSpPr/>
          <p:nvPr/>
        </p:nvSpPr>
        <p:spPr>
          <a:xfrm>
            <a:off x="1566863" y="936625"/>
            <a:ext cx="7612062" cy="57308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lnSpc>
                <a:spcPct val="150000"/>
              </a:lnSpc>
              <a:defRPr/>
            </a:pPr>
            <a:r>
              <a:rPr lang="zh-CN" altLang="en-US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项目背景</a:t>
            </a:r>
          </a:p>
        </p:txBody>
      </p:sp>
      <p:grpSp>
        <p:nvGrpSpPr>
          <p:cNvPr id="2" name="ïśḻîḑé"/>
          <p:cNvGrpSpPr/>
          <p:nvPr/>
        </p:nvGrpSpPr>
        <p:grpSpPr bwMode="auto">
          <a:xfrm>
            <a:off x="766763" y="1271588"/>
            <a:ext cx="4546600" cy="828675"/>
            <a:chOff x="8428407" y="1130300"/>
            <a:chExt cx="3090493" cy="1010226"/>
          </a:xfrm>
        </p:grpSpPr>
        <p:sp>
          <p:nvSpPr>
            <p:cNvPr id="18" name="ï$ļîḓè"/>
            <p:cNvSpPr txBox="1"/>
            <p:nvPr/>
          </p:nvSpPr>
          <p:spPr>
            <a:xfrm>
              <a:off x="8428407" y="1360600"/>
              <a:ext cx="3090493" cy="779926"/>
            </a:xfrm>
            <a:prstGeom prst="roundRect">
              <a:avLst>
                <a:gd name="adj" fmla="val 6341"/>
              </a:avLst>
            </a:prstGeom>
            <a:solidFill>
              <a:schemeClr val="bg1"/>
            </a:solidFill>
            <a:ln w="3175">
              <a:solidFill>
                <a:srgbClr val="EF2B94"/>
              </a:solidFill>
            </a:ln>
          </p:spPr>
          <p:txBody>
            <a:bodyPr>
              <a:normAutofit fontScale="92500" lnSpcReduction="1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>
                <a:lnSpc>
                  <a:spcPct val="120000"/>
                </a:lnSpc>
                <a:defRPr/>
              </a:pPr>
              <a:endParaRPr lang="en-US" altLang="zh-CN" sz="1400" dirty="0"/>
            </a:p>
            <a:p>
              <a:pPr algn="ctr">
                <a:lnSpc>
                  <a:spcPct val="120000"/>
                </a:lnSpc>
                <a:spcBef>
                  <a:spcPts val="600"/>
                </a:spcBef>
                <a:defRPr/>
              </a:pPr>
              <a:r>
                <a:rPr lang="en-US" altLang="zh-CN" sz="15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2017</a:t>
              </a:r>
              <a:r>
                <a:rPr lang="zh-CN" altLang="en-US" sz="15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年网络零售市场占比</a:t>
              </a:r>
              <a:r>
                <a:rPr lang="en-US" altLang="zh-CN" sz="15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71%</a:t>
              </a:r>
              <a:r>
                <a:rPr lang="zh-CN" altLang="en-US" sz="15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，非移动端占比</a:t>
              </a:r>
              <a:r>
                <a:rPr lang="en-US" altLang="zh-CN" sz="15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29%</a:t>
              </a:r>
              <a:r>
                <a:rPr lang="zh-CN" altLang="en-US" sz="15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。</a:t>
              </a:r>
              <a:endParaRPr lang="en-US" altLang="zh-CN" sz="1500" dirty="0"/>
            </a:p>
          </p:txBody>
        </p:sp>
        <p:sp>
          <p:nvSpPr>
            <p:cNvPr id="19" name="iş1îde"/>
            <p:cNvSpPr/>
            <p:nvPr/>
          </p:nvSpPr>
          <p:spPr>
            <a:xfrm>
              <a:off x="8765081" y="1130300"/>
              <a:ext cx="2417145" cy="460601"/>
            </a:xfrm>
            <a:prstGeom prst="roundRect">
              <a:avLst>
                <a:gd name="adj" fmla="val 50000"/>
              </a:avLst>
            </a:prstGeom>
            <a:solidFill>
              <a:srgbClr val="EF2B94"/>
            </a:solidFill>
            <a:ln w="38100" cap="flat" cmpd="sng" algn="ctr">
              <a:solidFill>
                <a:schemeClr val="bg1"/>
              </a:solidFill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zh-CN" altLang="en-US" sz="16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电商市场移动端交易成主流</a:t>
              </a:r>
            </a:p>
          </p:txBody>
        </p:sp>
      </p:grpSp>
      <p:grpSp>
        <p:nvGrpSpPr>
          <p:cNvPr id="3" name="ïšḷîḓé"/>
          <p:cNvGrpSpPr/>
          <p:nvPr/>
        </p:nvGrpSpPr>
        <p:grpSpPr bwMode="auto">
          <a:xfrm>
            <a:off x="752475" y="2227263"/>
            <a:ext cx="4546600" cy="830262"/>
            <a:chOff x="8428407" y="1130300"/>
            <a:chExt cx="3090493" cy="1010227"/>
          </a:xfrm>
        </p:grpSpPr>
        <p:sp>
          <p:nvSpPr>
            <p:cNvPr id="22" name="îŝ1iḑê"/>
            <p:cNvSpPr txBox="1"/>
            <p:nvPr/>
          </p:nvSpPr>
          <p:spPr>
            <a:xfrm>
              <a:off x="8428407" y="1360160"/>
              <a:ext cx="3090493" cy="780367"/>
            </a:xfrm>
            <a:prstGeom prst="roundRect">
              <a:avLst>
                <a:gd name="adj" fmla="val 6341"/>
              </a:avLst>
            </a:prstGeom>
            <a:solidFill>
              <a:schemeClr val="bg1"/>
            </a:solidFill>
            <a:ln w="3175">
              <a:solidFill>
                <a:srgbClr val="EF2B94"/>
              </a:solidFill>
            </a:ln>
          </p:spPr>
          <p:txBody>
            <a:bodyPr>
              <a:normAutofit fontScale="92500" lnSpcReduction="1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>
                <a:lnSpc>
                  <a:spcPct val="120000"/>
                </a:lnSpc>
                <a:defRPr/>
              </a:pPr>
              <a:endParaRPr lang="en-US" altLang="zh-CN" sz="1400" dirty="0"/>
            </a:p>
            <a:p>
              <a:pPr algn="ctr">
                <a:lnSpc>
                  <a:spcPct val="120000"/>
                </a:lnSpc>
                <a:spcBef>
                  <a:spcPts val="600"/>
                </a:spcBef>
                <a:defRPr/>
              </a:pPr>
              <a:r>
                <a:rPr lang="en-US" altLang="zh-CN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18-30</a:t>
              </a: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岁人群占比达到</a:t>
              </a:r>
              <a:r>
                <a:rPr lang="en-US" altLang="zh-CN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53%</a:t>
              </a:r>
            </a:p>
          </p:txBody>
        </p:sp>
        <p:sp>
          <p:nvSpPr>
            <p:cNvPr id="23" name="iṥľïḑê"/>
            <p:cNvSpPr/>
            <p:nvPr/>
          </p:nvSpPr>
          <p:spPr>
            <a:xfrm>
              <a:off x="8765081" y="1130300"/>
              <a:ext cx="2417145" cy="459721"/>
            </a:xfrm>
            <a:prstGeom prst="roundRect">
              <a:avLst>
                <a:gd name="adj" fmla="val 50000"/>
              </a:avLst>
            </a:prstGeom>
            <a:solidFill>
              <a:srgbClr val="EF2B94"/>
            </a:solidFill>
            <a:ln w="38100" cap="flat" cmpd="sng" algn="ctr">
              <a:solidFill>
                <a:schemeClr val="bg1"/>
              </a:solidFill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altLang="zh-CN" sz="16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90</a:t>
              </a:r>
              <a:r>
                <a:rPr lang="zh-CN" altLang="en-US" sz="16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后，</a:t>
              </a:r>
              <a:r>
                <a:rPr lang="en-US" altLang="zh-CN" sz="16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00</a:t>
              </a:r>
              <a:r>
                <a:rPr lang="zh-CN" altLang="en-US" sz="16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后是移动电商主力军</a:t>
              </a:r>
            </a:p>
          </p:txBody>
        </p:sp>
      </p:grpSp>
      <p:grpSp>
        <p:nvGrpSpPr>
          <p:cNvPr id="4" name="组合 23"/>
          <p:cNvGrpSpPr/>
          <p:nvPr/>
        </p:nvGrpSpPr>
        <p:grpSpPr bwMode="auto">
          <a:xfrm>
            <a:off x="752475" y="4270375"/>
            <a:ext cx="4545013" cy="830263"/>
            <a:chOff x="888315" y="5296599"/>
            <a:chExt cx="4624577" cy="987907"/>
          </a:xfrm>
        </p:grpSpPr>
        <p:sp>
          <p:nvSpPr>
            <p:cNvPr id="25" name="ïSḷïḋe"/>
            <p:cNvSpPr txBox="1"/>
            <p:nvPr/>
          </p:nvSpPr>
          <p:spPr>
            <a:xfrm>
              <a:off x="888315" y="5521381"/>
              <a:ext cx="4624577" cy="763125"/>
            </a:xfrm>
            <a:prstGeom prst="roundRect">
              <a:avLst>
                <a:gd name="adj" fmla="val 6341"/>
              </a:avLst>
            </a:prstGeom>
            <a:solidFill>
              <a:schemeClr val="bg1"/>
            </a:solidFill>
            <a:ln w="3175">
              <a:solidFill>
                <a:srgbClr val="EF2B94"/>
              </a:solidFill>
            </a:ln>
          </p:spPr>
          <p:txBody>
            <a:bodyPr>
              <a:normAutofit lnSpcReduction="1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>
                <a:lnSpc>
                  <a:spcPct val="120000"/>
                </a:lnSpc>
                <a:defRPr/>
              </a:pPr>
              <a:endParaRPr lang="en-US" altLang="zh-CN" sz="1100" dirty="0"/>
            </a:p>
            <a:p>
              <a:pPr algn="ctr">
                <a:defRPr/>
              </a:pPr>
              <a:endParaRPr lang="en-US" altLang="zh-CN" sz="10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>
                <a:defRPr/>
              </a:pP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日均社交</a:t>
              </a:r>
              <a:r>
                <a:rPr lang="en-US" altLang="zh-CN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APP</a:t>
              </a: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使用时长</a:t>
              </a:r>
              <a:r>
                <a:rPr lang="en-US" altLang="zh-CN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2.5</a:t>
              </a: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小时</a:t>
              </a:r>
            </a:p>
          </p:txBody>
        </p:sp>
        <p:sp>
          <p:nvSpPr>
            <p:cNvPr id="26" name="îs1idè"/>
            <p:cNvSpPr/>
            <p:nvPr/>
          </p:nvSpPr>
          <p:spPr>
            <a:xfrm>
              <a:off x="1408439" y="5296599"/>
              <a:ext cx="3729706" cy="449564"/>
            </a:xfrm>
            <a:prstGeom prst="roundRect">
              <a:avLst>
                <a:gd name="adj" fmla="val 50000"/>
              </a:avLst>
            </a:prstGeom>
            <a:solidFill>
              <a:srgbClr val="EF2B94"/>
            </a:solidFill>
            <a:ln w="38100" cap="flat" cmpd="sng" algn="ctr">
              <a:solidFill>
                <a:schemeClr val="bg1"/>
              </a:solidFill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zh-CN" altLang="en-US" sz="16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娱乐至上，社交是上网主要诉求之一</a:t>
              </a:r>
            </a:p>
          </p:txBody>
        </p:sp>
      </p:grpSp>
      <p:grpSp>
        <p:nvGrpSpPr>
          <p:cNvPr id="5" name="组合 26"/>
          <p:cNvGrpSpPr/>
          <p:nvPr/>
        </p:nvGrpSpPr>
        <p:grpSpPr bwMode="auto">
          <a:xfrm>
            <a:off x="752475" y="3213100"/>
            <a:ext cx="4546600" cy="944563"/>
            <a:chOff x="886303" y="3967166"/>
            <a:chExt cx="4626591" cy="1125205"/>
          </a:xfrm>
        </p:grpSpPr>
        <p:grpSp>
          <p:nvGrpSpPr>
            <p:cNvPr id="6" name="î$ḷiďê"/>
            <p:cNvGrpSpPr/>
            <p:nvPr/>
          </p:nvGrpSpPr>
          <p:grpSpPr bwMode="auto">
            <a:xfrm>
              <a:off x="886303" y="3967166"/>
              <a:ext cx="4626591" cy="1125205"/>
              <a:chOff x="8428407" y="1128759"/>
              <a:chExt cx="3090493" cy="1150625"/>
            </a:xfrm>
          </p:grpSpPr>
          <p:sp>
            <p:nvSpPr>
              <p:cNvPr id="20504" name="ïSḷïḋe"/>
              <p:cNvSpPr>
                <a:spLocks noChangeArrowheads="1"/>
              </p:cNvSpPr>
              <p:nvPr/>
            </p:nvSpPr>
            <p:spPr bwMode="auto">
              <a:xfrm>
                <a:off x="8428407" y="1360451"/>
                <a:ext cx="3090493" cy="918933"/>
              </a:xfrm>
              <a:prstGeom prst="roundRect">
                <a:avLst>
                  <a:gd name="adj" fmla="val 6343"/>
                </a:avLst>
              </a:prstGeom>
              <a:solidFill>
                <a:schemeClr val="bg1"/>
              </a:solidFill>
              <a:ln w="3175">
                <a:solidFill>
                  <a:srgbClr val="EF2B94"/>
                </a:solidFill>
                <a:round/>
              </a:ln>
            </p:spPr>
            <p:txBody>
              <a:bodyPr/>
              <a:lstStyle/>
              <a:p>
                <a:pPr algn="ctr">
                  <a:lnSpc>
                    <a:spcPct val="120000"/>
                  </a:lnSpc>
                </a:pPr>
                <a:endParaRPr lang="en-US" altLang="zh-CN" sz="1400"/>
              </a:p>
              <a:p>
                <a:pPr algn="ctr"/>
                <a:r>
                  <a:rPr lang="en-US" altLang="zh-CN" sz="1400" b="1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7676%</a:t>
                </a:r>
                <a:endParaRPr lang="zh-CN" altLang="en-US" sz="1400" b="1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1" name="îs1idè"/>
              <p:cNvSpPr/>
              <p:nvPr/>
            </p:nvSpPr>
            <p:spPr>
              <a:xfrm>
                <a:off x="8789900" y="1128759"/>
                <a:ext cx="2416066" cy="460250"/>
              </a:xfrm>
              <a:prstGeom prst="roundRect">
                <a:avLst>
                  <a:gd name="adj" fmla="val 50000"/>
                </a:avLst>
              </a:prstGeom>
              <a:solidFill>
                <a:srgbClr val="EF2B94"/>
              </a:solidFill>
              <a:ln w="38100" cap="flat" cmpd="sng" algn="ctr">
                <a:solidFill>
                  <a:schemeClr val="bg1"/>
                </a:solidFill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zh-CN" altLang="en-US" sz="1600" b="1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用户的手机依赖度高，无手机不生活</a:t>
                </a:r>
              </a:p>
            </p:txBody>
          </p:sp>
        </p:grpSp>
        <p:sp>
          <p:nvSpPr>
            <p:cNvPr id="29" name="文本框 21"/>
            <p:cNvSpPr txBox="1"/>
            <p:nvPr/>
          </p:nvSpPr>
          <p:spPr>
            <a:xfrm>
              <a:off x="886303" y="4421030"/>
              <a:ext cx="4626591" cy="621794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en-US" altLang="zh-CN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76%</a:t>
              </a: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人均每天累计，使用手机时间超</a:t>
              </a:r>
              <a:r>
                <a:rPr lang="en-US" altLang="zh-CN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3</a:t>
              </a: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小时；</a:t>
              </a:r>
              <a:endPara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>
                <a:defRPr/>
              </a:pP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满足用户社交娱乐新闻等需求需安装</a:t>
              </a:r>
              <a:r>
                <a:rPr lang="en-US" altLang="zh-CN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35</a:t>
              </a: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个</a:t>
              </a:r>
              <a:r>
                <a:rPr lang="en-US" altLang="zh-CN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APP</a:t>
              </a:r>
              <a:endPara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7" name="组合 31"/>
          <p:cNvGrpSpPr/>
          <p:nvPr/>
        </p:nvGrpSpPr>
        <p:grpSpPr bwMode="auto">
          <a:xfrm>
            <a:off x="5953125" y="1128713"/>
            <a:ext cx="3571875" cy="2900362"/>
            <a:chOff x="-1030986" y="1833195"/>
            <a:chExt cx="4237793" cy="3330054"/>
          </a:xfrm>
        </p:grpSpPr>
        <p:pic>
          <p:nvPicPr>
            <p:cNvPr id="20500" name="图片 32"/>
            <p:cNvPicPr>
              <a:picLocks noChangeAspect="1"/>
            </p:cNvPicPr>
            <p:nvPr/>
          </p:nvPicPr>
          <p:blipFill>
            <a:blip r:embed="rId3"/>
            <a:srcRect t="30249" b="25572"/>
            <a:stretch>
              <a:fillRect/>
            </a:stretch>
          </p:blipFill>
          <p:spPr bwMode="auto">
            <a:xfrm>
              <a:off x="-1030986" y="1833195"/>
              <a:ext cx="4237793" cy="33300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4" name="矩形 33"/>
            <p:cNvSpPr/>
            <p:nvPr/>
          </p:nvSpPr>
          <p:spPr>
            <a:xfrm>
              <a:off x="93442" y="4153479"/>
              <a:ext cx="2079344" cy="48483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zh-CN" altLang="en-US" sz="2000" b="1" dirty="0">
                  <a:solidFill>
                    <a:srgbClr val="440B8C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目标</a:t>
              </a:r>
              <a:r>
                <a:rPr lang="en-US" altLang="zh-CN" sz="2000" b="1" dirty="0">
                  <a:solidFill>
                    <a:srgbClr val="440B8C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TA</a:t>
              </a:r>
              <a:r>
                <a:rPr lang="zh-CN" altLang="en-US" sz="2000" b="1" dirty="0">
                  <a:solidFill>
                    <a:srgbClr val="440B8C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画像</a:t>
              </a:r>
            </a:p>
          </p:txBody>
        </p:sp>
      </p:grpSp>
      <p:grpSp>
        <p:nvGrpSpPr>
          <p:cNvPr id="8" name="组合 34"/>
          <p:cNvGrpSpPr/>
          <p:nvPr/>
        </p:nvGrpSpPr>
        <p:grpSpPr bwMode="auto">
          <a:xfrm>
            <a:off x="752475" y="5240338"/>
            <a:ext cx="4657725" cy="960437"/>
            <a:chOff x="888315" y="5296599"/>
            <a:chExt cx="4739854" cy="1143019"/>
          </a:xfrm>
        </p:grpSpPr>
        <p:sp>
          <p:nvSpPr>
            <p:cNvPr id="20498" name="ïSḷïḋe"/>
            <p:cNvSpPr>
              <a:spLocks noChangeArrowheads="1"/>
            </p:cNvSpPr>
            <p:nvPr/>
          </p:nvSpPr>
          <p:spPr bwMode="auto">
            <a:xfrm>
              <a:off x="888315" y="5521663"/>
              <a:ext cx="4739854" cy="917955"/>
            </a:xfrm>
            <a:prstGeom prst="roundRect">
              <a:avLst>
                <a:gd name="adj" fmla="val 6343"/>
              </a:avLst>
            </a:prstGeom>
            <a:solidFill>
              <a:schemeClr val="bg1"/>
            </a:solidFill>
            <a:ln w="3175">
              <a:solidFill>
                <a:srgbClr val="EF2B94"/>
              </a:solidFill>
              <a:round/>
            </a:ln>
          </p:spPr>
          <p:txBody>
            <a:bodyPr/>
            <a:lstStyle/>
            <a:p>
              <a:pPr algn="ctr">
                <a:lnSpc>
                  <a:spcPct val="120000"/>
                </a:lnSpc>
              </a:pPr>
              <a:endParaRPr lang="en-US" altLang="zh-CN" sz="1100"/>
            </a:p>
            <a:p>
              <a:pPr algn="ctr"/>
              <a:endParaRPr lang="en-US" altLang="zh-CN" sz="10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7" name="îs1idè"/>
            <p:cNvSpPr/>
            <p:nvPr/>
          </p:nvSpPr>
          <p:spPr>
            <a:xfrm>
              <a:off x="1408503" y="5296599"/>
              <a:ext cx="3728556" cy="449651"/>
            </a:xfrm>
            <a:prstGeom prst="roundRect">
              <a:avLst>
                <a:gd name="adj" fmla="val 50000"/>
              </a:avLst>
            </a:prstGeom>
            <a:solidFill>
              <a:srgbClr val="EF2B94"/>
            </a:solidFill>
            <a:ln w="38100" cap="flat" cmpd="sng" algn="ctr">
              <a:solidFill>
                <a:schemeClr val="bg1"/>
              </a:solidFill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zh-CN" altLang="en-US" sz="16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购物场景个性化</a:t>
              </a:r>
              <a:r>
                <a:rPr lang="en-US" altLang="zh-CN" sz="16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/</a:t>
              </a:r>
              <a:r>
                <a:rPr lang="zh-CN" altLang="en-US" sz="16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内容化</a:t>
              </a:r>
              <a:r>
                <a:rPr lang="en-US" altLang="zh-CN" sz="16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/</a:t>
              </a:r>
              <a:r>
                <a:rPr lang="zh-CN" altLang="en-US" sz="16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社交化</a:t>
              </a:r>
            </a:p>
          </p:txBody>
        </p:sp>
      </p:grpSp>
      <p:sp>
        <p:nvSpPr>
          <p:cNvPr id="38" name="右大括号 37"/>
          <p:cNvSpPr/>
          <p:nvPr/>
        </p:nvSpPr>
        <p:spPr>
          <a:xfrm>
            <a:off x="5400675" y="1319213"/>
            <a:ext cx="614363" cy="4783137"/>
          </a:xfrm>
          <a:prstGeom prst="rightBrace">
            <a:avLst>
              <a:gd name="adj1" fmla="val 35000"/>
              <a:gd name="adj2" fmla="val 50000"/>
            </a:avLst>
          </a:prstGeom>
          <a:ln w="57150">
            <a:solidFill>
              <a:srgbClr val="EF2B9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39" name="文本框 31"/>
          <p:cNvSpPr txBox="1"/>
          <p:nvPr/>
        </p:nvSpPr>
        <p:spPr>
          <a:xfrm>
            <a:off x="1209675" y="5643563"/>
            <a:ext cx="1057275" cy="33718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1600" b="1" spc="300" dirty="0">
                <a:solidFill>
                  <a:srgbClr val="EF2B9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个性化</a:t>
            </a:r>
          </a:p>
        </p:txBody>
      </p:sp>
      <p:sp>
        <p:nvSpPr>
          <p:cNvPr id="40" name="文本框 32"/>
          <p:cNvSpPr txBox="1"/>
          <p:nvPr/>
        </p:nvSpPr>
        <p:spPr>
          <a:xfrm>
            <a:off x="2689225" y="5643563"/>
            <a:ext cx="1106488" cy="33718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1600" b="1" spc="300" dirty="0">
                <a:solidFill>
                  <a:srgbClr val="EF2B9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内容化</a:t>
            </a:r>
          </a:p>
        </p:txBody>
      </p:sp>
      <p:sp>
        <p:nvSpPr>
          <p:cNvPr id="41" name="文本框 33"/>
          <p:cNvSpPr txBox="1"/>
          <p:nvPr/>
        </p:nvSpPr>
        <p:spPr>
          <a:xfrm>
            <a:off x="4211638" y="5643563"/>
            <a:ext cx="955675" cy="33718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1600" b="1" spc="300" dirty="0">
                <a:solidFill>
                  <a:srgbClr val="EF2B9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社交化</a:t>
            </a:r>
          </a:p>
        </p:txBody>
      </p:sp>
      <p:sp>
        <p:nvSpPr>
          <p:cNvPr id="42" name="文本框 34"/>
          <p:cNvSpPr txBox="1"/>
          <p:nvPr/>
        </p:nvSpPr>
        <p:spPr>
          <a:xfrm>
            <a:off x="908050" y="5943600"/>
            <a:ext cx="2747963" cy="27559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个性化定制或推荐</a:t>
            </a:r>
          </a:p>
        </p:txBody>
      </p:sp>
      <p:sp>
        <p:nvSpPr>
          <p:cNvPr id="43" name="文本框 35"/>
          <p:cNvSpPr txBox="1"/>
          <p:nvPr/>
        </p:nvSpPr>
        <p:spPr>
          <a:xfrm>
            <a:off x="2465388" y="5943600"/>
            <a:ext cx="2530475" cy="27559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兴趣转变成内容</a:t>
            </a:r>
          </a:p>
        </p:txBody>
      </p:sp>
      <p:sp>
        <p:nvSpPr>
          <p:cNvPr id="44" name="文本框 36"/>
          <p:cNvSpPr txBox="1"/>
          <p:nvPr/>
        </p:nvSpPr>
        <p:spPr>
          <a:xfrm>
            <a:off x="4108450" y="5943600"/>
            <a:ext cx="2530475" cy="27559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购物社交两不误</a:t>
            </a:r>
          </a:p>
        </p:txBody>
      </p:sp>
      <p:sp>
        <p:nvSpPr>
          <p:cNvPr id="45" name="文本框 37"/>
          <p:cNvSpPr txBox="1"/>
          <p:nvPr/>
        </p:nvSpPr>
        <p:spPr>
          <a:xfrm>
            <a:off x="6078538" y="4257675"/>
            <a:ext cx="3232150" cy="188658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lnSpc>
                <a:spcPts val="2000"/>
              </a:lnSpc>
              <a:defRPr/>
            </a:pPr>
            <a:r>
              <a: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我们面对的目标</a:t>
            </a:r>
            <a:r>
              <a:rPr lang="en-US" altLang="zh-CN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TA</a:t>
            </a:r>
            <a:r>
              <a: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是一群</a:t>
            </a:r>
            <a:endParaRPr lang="en-US" altLang="zh-CN" sz="16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ts val="2000"/>
              </a:lnSpc>
              <a:defRPr/>
            </a:pPr>
            <a:r>
              <a:rPr lang="zh-CN" altLang="en-US" sz="1600" b="1" dirty="0">
                <a:solidFill>
                  <a:srgbClr val="EF2B9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年轻态，个性化，爱娱乐，重社交</a:t>
            </a:r>
            <a:r>
              <a: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的手机重度用户</a:t>
            </a:r>
            <a:endParaRPr lang="en-US" altLang="zh-CN" sz="16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ts val="2000"/>
              </a:lnSpc>
              <a:defRPr/>
            </a:pPr>
            <a:endParaRPr lang="en-US" altLang="zh-CN" sz="16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ts val="2000"/>
              </a:lnSpc>
              <a:defRPr/>
            </a:pPr>
            <a:r>
              <a: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唯有弱化广告印记</a:t>
            </a:r>
            <a:endParaRPr lang="en-US" altLang="zh-CN" sz="16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ts val="2000"/>
              </a:lnSpc>
              <a:defRPr/>
            </a:pPr>
            <a:r>
              <a:rPr lang="zh-CN" altLang="en-US" sz="1600" b="1" dirty="0">
                <a:solidFill>
                  <a:srgbClr val="EF2B9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创新化，娱乐性十足的内容</a:t>
            </a:r>
            <a:endParaRPr lang="en-US" altLang="zh-CN" sz="1600" b="1" dirty="0">
              <a:solidFill>
                <a:srgbClr val="EF2B9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ts val="2000"/>
              </a:lnSpc>
              <a:defRPr/>
            </a:pPr>
            <a:r>
              <a: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才能激发用户兴趣，抢占用户眼球</a:t>
            </a:r>
          </a:p>
        </p:txBody>
      </p:sp>
      <p:sp>
        <p:nvSpPr>
          <p:cNvPr id="32" name="内容占位符 3">
            <a:extLst>
              <a:ext uri="{FF2B5EF4-FFF2-40B4-BE49-F238E27FC236}">
                <a16:creationId xmlns:a16="http://schemas.microsoft.com/office/drawing/2014/main" id="{AD7C1C5C-944D-4F51-882A-984C6D04C327}"/>
              </a:ext>
            </a:extLst>
          </p:cNvPr>
          <p:cNvSpPr txBox="1">
            <a:spLocks/>
          </p:cNvSpPr>
          <p:nvPr/>
        </p:nvSpPr>
        <p:spPr>
          <a:xfrm>
            <a:off x="7905328" y="285751"/>
            <a:ext cx="1583160" cy="357168"/>
          </a:xfrm>
          <a:prstGeom prst="rect">
            <a:avLst/>
          </a:prstGeom>
        </p:spPr>
        <p:txBody>
          <a:bodyPr vert="horz" wrap="square" lIns="91440" tIns="45720" rIns="91440" bIns="45720" anchor="t"/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 eaLnBrk="1" hangingPunct="1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2000" b="1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项目背景</a:t>
            </a:r>
            <a:endParaRPr lang="en-US" altLang="zh-CN" sz="2000" b="1" dirty="0">
              <a:solidFill>
                <a:srgbClr val="00B05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7" name="图片 5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100763" y="1755775"/>
            <a:ext cx="2998787" cy="2763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7" name="直接连接符 6"/>
          <p:cNvCxnSpPr/>
          <p:nvPr/>
        </p:nvCxnSpPr>
        <p:spPr>
          <a:xfrm>
            <a:off x="5635625" y="3096626"/>
            <a:ext cx="0" cy="1741373"/>
          </a:xfrm>
          <a:prstGeom prst="line">
            <a:avLst/>
          </a:prstGeom>
          <a:ln w="19050"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48000">
                  <a:srgbClr val="EF2B94"/>
                </a:gs>
                <a:gs pos="100000">
                  <a:schemeClr val="bg1"/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矩形 7"/>
          <p:cNvSpPr/>
          <p:nvPr/>
        </p:nvSpPr>
        <p:spPr>
          <a:xfrm>
            <a:off x="898525" y="1852613"/>
            <a:ext cx="5915025" cy="2514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zh-CN" altLang="en-US" sz="2000" b="1" dirty="0">
                <a:solidFill>
                  <a:srgbClr val="440B8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传播主题</a:t>
            </a:r>
            <a:r>
              <a:rPr lang="en-US" altLang="zh-CN" sz="2000" b="1" dirty="0">
                <a:solidFill>
                  <a:srgbClr val="440B8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2000" b="1" dirty="0">
                <a:solidFill>
                  <a:srgbClr val="440B8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折封顶</a:t>
            </a:r>
            <a:endParaRPr lang="en-US" altLang="zh-CN" sz="20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defRPr/>
            </a:pPr>
            <a:endParaRPr lang="en-US" altLang="zh-CN" sz="2000" b="1" dirty="0">
              <a:solidFill>
                <a:srgbClr val="440B8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defRPr/>
            </a:pPr>
            <a:r>
              <a:rPr lang="zh-CN" altLang="en-US" sz="2000" b="1" dirty="0">
                <a:solidFill>
                  <a:srgbClr val="440B8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项目时间：</a:t>
            </a:r>
            <a:r>
              <a:rPr lang="en-US" altLang="zh-CN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2018.12.07-12.09</a:t>
            </a:r>
          </a:p>
          <a:p>
            <a:pPr>
              <a:defRPr/>
            </a:pPr>
            <a:endParaRPr lang="en-US" altLang="zh-CN" sz="20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defRPr/>
            </a:pPr>
            <a:r>
              <a:rPr lang="zh-CN" altLang="en-US" sz="2000" b="1" dirty="0">
                <a:solidFill>
                  <a:srgbClr val="440B8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项目预算：</a:t>
            </a:r>
            <a:r>
              <a:rPr lang="en-US" altLang="zh-CN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80W</a:t>
            </a:r>
            <a:endParaRPr lang="en-US" altLang="zh-CN" sz="2000" b="1" dirty="0">
              <a:solidFill>
                <a:srgbClr val="440B8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defRPr/>
            </a:pPr>
            <a:endParaRPr lang="en-US" altLang="zh-CN" sz="2000" b="1" dirty="0">
              <a:solidFill>
                <a:srgbClr val="440B8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defRPr/>
            </a:pPr>
            <a:r>
              <a:rPr lang="zh-CN" altLang="en-US" sz="2000" b="1" dirty="0">
                <a:solidFill>
                  <a:srgbClr val="440B8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传播目标：</a:t>
            </a:r>
            <a:endParaRPr lang="en-US" altLang="zh-CN" sz="2000" b="1" dirty="0">
              <a:solidFill>
                <a:srgbClr val="440B8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圆角矩形 8"/>
          <p:cNvSpPr/>
          <p:nvPr/>
        </p:nvSpPr>
        <p:spPr>
          <a:xfrm>
            <a:off x="898525" y="4552950"/>
            <a:ext cx="4625975" cy="1006475"/>
          </a:xfrm>
          <a:prstGeom prst="roundRect">
            <a:avLst>
              <a:gd name="adj" fmla="val 11472"/>
            </a:avLst>
          </a:prstGeom>
          <a:solidFill>
            <a:srgbClr val="E400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1511" name="矩形 9"/>
          <p:cNvSpPr>
            <a:spLocks noChangeArrowheads="1"/>
          </p:cNvSpPr>
          <p:nvPr/>
        </p:nvSpPr>
        <p:spPr bwMode="auto">
          <a:xfrm>
            <a:off x="1096963" y="4643438"/>
            <a:ext cx="4183380" cy="82994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marL="342900" indent="-342900">
              <a:lnSpc>
                <a:spcPct val="150000"/>
              </a:lnSpc>
              <a:buClr>
                <a:schemeClr val="bg1"/>
              </a:buClr>
              <a:buSzPct val="70000"/>
              <a:buFont typeface="Wingdings" panose="05000000000000000000" pitchFamily="2" charset="2"/>
              <a:buChar char="n"/>
            </a:pPr>
            <a:r>
              <a:rPr lang="zh-CN" altLang="en-US" sz="16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以趣味性方式传达用户对三折特卖的认知</a:t>
            </a:r>
            <a:endParaRPr lang="en-US" altLang="zh-CN" sz="16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900" indent="-342900">
              <a:lnSpc>
                <a:spcPct val="150000"/>
              </a:lnSpc>
              <a:buClr>
                <a:schemeClr val="bg1"/>
              </a:buClr>
              <a:buSzPct val="70000"/>
              <a:buFont typeface="Wingdings" panose="05000000000000000000" pitchFamily="2" charset="2"/>
              <a:buChar char="n"/>
            </a:pPr>
            <a:r>
              <a:rPr lang="zh-CN" altLang="en-US" sz="16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精准获取优质流量为站内导流</a:t>
            </a:r>
          </a:p>
        </p:txBody>
      </p:sp>
      <p:sp>
        <p:nvSpPr>
          <p:cNvPr id="10" name="内容占位符 3">
            <a:extLst>
              <a:ext uri="{FF2B5EF4-FFF2-40B4-BE49-F238E27FC236}">
                <a16:creationId xmlns:a16="http://schemas.microsoft.com/office/drawing/2014/main" id="{F55047AE-2E5C-4728-B621-2427BB8A3379}"/>
              </a:ext>
            </a:extLst>
          </p:cNvPr>
          <p:cNvSpPr txBox="1">
            <a:spLocks/>
          </p:cNvSpPr>
          <p:nvPr/>
        </p:nvSpPr>
        <p:spPr>
          <a:xfrm>
            <a:off x="7905328" y="285751"/>
            <a:ext cx="1583160" cy="357168"/>
          </a:xfrm>
          <a:prstGeom prst="rect">
            <a:avLst/>
          </a:prstGeom>
        </p:spPr>
        <p:txBody>
          <a:bodyPr vert="horz" wrap="square" lIns="91440" tIns="45720" rIns="91440" bIns="45720" anchor="t"/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 eaLnBrk="1" hangingPunct="1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2000" b="1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传播目标</a:t>
            </a:r>
            <a:endParaRPr lang="en-US" altLang="zh-CN" sz="2000" b="1" dirty="0">
              <a:solidFill>
                <a:srgbClr val="00B05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1" name="图片 7"/>
          <p:cNvPicPr>
            <a:picLocks noChangeAspect="1"/>
          </p:cNvPicPr>
          <p:nvPr/>
        </p:nvPicPr>
        <p:blipFill>
          <a:blip r:embed="rId4"/>
          <a:srcRect r="57558"/>
          <a:stretch>
            <a:fillRect/>
          </a:stretch>
        </p:blipFill>
        <p:spPr bwMode="auto">
          <a:xfrm>
            <a:off x="635000" y="2060575"/>
            <a:ext cx="3490913" cy="462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2" name="PA_矩形 37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4087813" y="2609850"/>
            <a:ext cx="4814887" cy="198374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zh-CN" sz="160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我们面对的目标</a:t>
            </a:r>
            <a:r>
              <a:rPr lang="en-US" altLang="zh-CN" sz="160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TA</a:t>
            </a:r>
            <a:r>
              <a:rPr lang="zh-CN" altLang="zh-CN" sz="160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是一群</a:t>
            </a:r>
            <a:endParaRPr lang="en-US" altLang="zh-CN" sz="1600">
              <a:solidFill>
                <a:srgbClr val="40404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r">
              <a:lnSpc>
                <a:spcPct val="150000"/>
              </a:lnSpc>
            </a:pPr>
            <a:r>
              <a:rPr lang="zh-CN" altLang="zh-CN" sz="160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年轻态</a:t>
            </a:r>
            <a:r>
              <a:rPr lang="zh-CN" altLang="en-US" sz="160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r>
              <a:rPr lang="zh-CN" altLang="zh-CN" sz="160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个性化</a:t>
            </a:r>
            <a:r>
              <a:rPr lang="zh-CN" altLang="en-US" sz="160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r>
              <a:rPr lang="zh-CN" altLang="zh-CN" sz="160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爱娱乐</a:t>
            </a:r>
            <a:r>
              <a:rPr lang="zh-CN" altLang="en-US" sz="160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r>
              <a:rPr lang="zh-CN" altLang="zh-CN" sz="160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重社交的手机重度用户</a:t>
            </a:r>
            <a:endParaRPr lang="en-US" altLang="zh-CN" sz="1600">
              <a:solidFill>
                <a:srgbClr val="40404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r">
              <a:lnSpc>
                <a:spcPct val="150000"/>
              </a:lnSpc>
            </a:pPr>
            <a:endParaRPr lang="en-US" altLang="zh-CN" b="1">
              <a:solidFill>
                <a:srgbClr val="40404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r">
              <a:lnSpc>
                <a:spcPct val="150000"/>
              </a:lnSpc>
            </a:pPr>
            <a:r>
              <a:rPr lang="zh-CN" altLang="zh-CN" sz="160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唯有弱化广告印记，创新化，娱乐性十足的内容</a:t>
            </a:r>
            <a:endParaRPr lang="en-US" altLang="zh-CN" sz="1600">
              <a:solidFill>
                <a:srgbClr val="40404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r">
              <a:lnSpc>
                <a:spcPct val="150000"/>
              </a:lnSpc>
            </a:pPr>
            <a:r>
              <a:rPr lang="zh-CN" altLang="zh-CN" sz="160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才能激发用户兴趣，抢占用户眼球</a:t>
            </a:r>
            <a:endParaRPr lang="en-US" altLang="zh-CN" sz="1600">
              <a:solidFill>
                <a:srgbClr val="40404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533" name="文本框 13"/>
          <p:cNvSpPr txBox="1">
            <a:spLocks noChangeArrowheads="1"/>
          </p:cNvSpPr>
          <p:nvPr/>
        </p:nvSpPr>
        <p:spPr bwMode="auto">
          <a:xfrm>
            <a:off x="1409700" y="1295400"/>
            <a:ext cx="7042150" cy="52197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 sz="2800" b="1">
                <a:latin typeface="微软雅黑" panose="020B0503020204020204" pitchFamily="34" charset="-122"/>
                <a:ea typeface="微软雅黑" panose="020B0503020204020204" pitchFamily="34" charset="-122"/>
              </a:rPr>
              <a:t>年轻态、个性化、爱娱乐、重社交</a:t>
            </a:r>
          </a:p>
        </p:txBody>
      </p:sp>
      <p:sp>
        <p:nvSpPr>
          <p:cNvPr id="6" name="内容占位符 3">
            <a:extLst>
              <a:ext uri="{FF2B5EF4-FFF2-40B4-BE49-F238E27FC236}">
                <a16:creationId xmlns:a16="http://schemas.microsoft.com/office/drawing/2014/main" id="{89B8A714-915B-41D6-BF7A-2862A4463E4F}"/>
              </a:ext>
            </a:extLst>
          </p:cNvPr>
          <p:cNvSpPr txBox="1">
            <a:spLocks/>
          </p:cNvSpPr>
          <p:nvPr/>
        </p:nvSpPr>
        <p:spPr>
          <a:xfrm>
            <a:off x="7905328" y="285751"/>
            <a:ext cx="1583160" cy="357168"/>
          </a:xfrm>
          <a:prstGeom prst="rect">
            <a:avLst/>
          </a:prstGeom>
        </p:spPr>
        <p:txBody>
          <a:bodyPr vert="horz" wrap="square" lIns="91440" tIns="45720" rIns="91440" bIns="45720" anchor="t"/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 eaLnBrk="1" hangingPunct="1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2000" b="1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消费者洞察</a:t>
            </a:r>
            <a:endParaRPr lang="en-US" altLang="zh-CN" sz="2000" b="1" dirty="0">
              <a:solidFill>
                <a:srgbClr val="00B05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直接连接符 9"/>
          <p:cNvCxnSpPr/>
          <p:nvPr/>
        </p:nvCxnSpPr>
        <p:spPr>
          <a:xfrm>
            <a:off x="4813300" y="3215541"/>
            <a:ext cx="0" cy="2428875"/>
          </a:xfrm>
          <a:prstGeom prst="line">
            <a:avLst/>
          </a:prstGeom>
          <a:ln w="19050"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48000">
                  <a:srgbClr val="EF2B94"/>
                </a:gs>
                <a:gs pos="100000">
                  <a:schemeClr val="bg1"/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组合 10"/>
          <p:cNvGrpSpPr/>
          <p:nvPr/>
        </p:nvGrpSpPr>
        <p:grpSpPr bwMode="auto">
          <a:xfrm>
            <a:off x="906463" y="1412875"/>
            <a:ext cx="3498850" cy="1054100"/>
            <a:chOff x="-1030986" y="4092892"/>
            <a:chExt cx="4237793" cy="1070357"/>
          </a:xfrm>
        </p:grpSpPr>
        <p:pic>
          <p:nvPicPr>
            <p:cNvPr id="23572" name="图片 11"/>
            <p:cNvPicPr>
              <a:picLocks noChangeAspect="1"/>
            </p:cNvPicPr>
            <p:nvPr/>
          </p:nvPicPr>
          <p:blipFill>
            <a:blip r:embed="rId3"/>
            <a:srcRect t="60228" b="25572"/>
            <a:stretch>
              <a:fillRect/>
            </a:stretch>
          </p:blipFill>
          <p:spPr bwMode="auto">
            <a:xfrm>
              <a:off x="-1030986" y="4092892"/>
              <a:ext cx="4237793" cy="10703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3" name="矩形 12"/>
            <p:cNvSpPr/>
            <p:nvPr/>
          </p:nvSpPr>
          <p:spPr>
            <a:xfrm>
              <a:off x="228430" y="4136416"/>
              <a:ext cx="1782412" cy="48520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zh-CN" altLang="en-US" sz="2000" b="1" dirty="0">
                  <a:solidFill>
                    <a:srgbClr val="440B8C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内容侧</a:t>
              </a:r>
            </a:p>
          </p:txBody>
        </p:sp>
      </p:grpSp>
      <p:grpSp>
        <p:nvGrpSpPr>
          <p:cNvPr id="3" name="组合 13"/>
          <p:cNvGrpSpPr/>
          <p:nvPr/>
        </p:nvGrpSpPr>
        <p:grpSpPr bwMode="auto">
          <a:xfrm>
            <a:off x="5564188" y="1412875"/>
            <a:ext cx="3497262" cy="1054100"/>
            <a:chOff x="-1030986" y="4092892"/>
            <a:chExt cx="4237793" cy="1070357"/>
          </a:xfrm>
        </p:grpSpPr>
        <p:pic>
          <p:nvPicPr>
            <p:cNvPr id="23570" name="图片 14"/>
            <p:cNvPicPr>
              <a:picLocks noChangeAspect="1"/>
            </p:cNvPicPr>
            <p:nvPr/>
          </p:nvPicPr>
          <p:blipFill>
            <a:blip r:embed="rId3"/>
            <a:srcRect t="60228" b="25572"/>
            <a:stretch>
              <a:fillRect/>
            </a:stretch>
          </p:blipFill>
          <p:spPr bwMode="auto">
            <a:xfrm>
              <a:off x="-1030986" y="4092892"/>
              <a:ext cx="4237793" cy="10703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6" name="矩形 15"/>
            <p:cNvSpPr/>
            <p:nvPr/>
          </p:nvSpPr>
          <p:spPr>
            <a:xfrm>
              <a:off x="227079" y="4136416"/>
              <a:ext cx="1783220" cy="48520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zh-CN" altLang="en-US" sz="2000" b="1" dirty="0">
                  <a:solidFill>
                    <a:srgbClr val="440B8C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传播侧</a:t>
              </a:r>
            </a:p>
          </p:txBody>
        </p:sp>
      </p:grpSp>
      <p:sp>
        <p:nvSpPr>
          <p:cNvPr id="18" name="文本框 16"/>
          <p:cNvSpPr txBox="1"/>
          <p:nvPr/>
        </p:nvSpPr>
        <p:spPr>
          <a:xfrm>
            <a:off x="858838" y="3527425"/>
            <a:ext cx="3533775" cy="73723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借助讯飞强大的语音识别技术，结合讯飞输入法自身的语音输入功能，语令词唤起挑战，以原生内容的形式与用户互动。</a:t>
            </a:r>
          </a:p>
        </p:txBody>
      </p:sp>
      <p:sp>
        <p:nvSpPr>
          <p:cNvPr id="23559" name="smartphone_155753"/>
          <p:cNvSpPr>
            <a:spLocks noChangeAspect="1"/>
          </p:cNvSpPr>
          <p:nvPr/>
        </p:nvSpPr>
        <p:spPr bwMode="auto">
          <a:xfrm>
            <a:off x="1009650" y="4464050"/>
            <a:ext cx="428625" cy="446088"/>
          </a:xfrm>
          <a:custGeom>
            <a:avLst/>
            <a:gdLst>
              <a:gd name="T0" fmla="*/ 8311 w 581632"/>
              <a:gd name="T1" fmla="*/ 8271 h 605592"/>
              <a:gd name="T2" fmla="*/ 8311 w 581632"/>
              <a:gd name="T3" fmla="*/ 8271 h 605592"/>
              <a:gd name="T4" fmla="*/ 8311 w 581632"/>
              <a:gd name="T5" fmla="*/ 8271 h 605592"/>
              <a:gd name="T6" fmla="*/ 8311 w 581632"/>
              <a:gd name="T7" fmla="*/ 8271 h 605592"/>
              <a:gd name="T8" fmla="*/ 8311 w 581632"/>
              <a:gd name="T9" fmla="*/ 8271 h 605592"/>
              <a:gd name="T10" fmla="*/ 8311 w 581632"/>
              <a:gd name="T11" fmla="*/ 8271 h 605592"/>
              <a:gd name="T12" fmla="*/ 8311 w 581632"/>
              <a:gd name="T13" fmla="*/ 8271 h 605592"/>
              <a:gd name="T14" fmla="*/ 8311 w 581632"/>
              <a:gd name="T15" fmla="*/ 8271 h 605592"/>
              <a:gd name="T16" fmla="*/ 8311 w 581632"/>
              <a:gd name="T17" fmla="*/ 8271 h 605592"/>
              <a:gd name="T18" fmla="*/ 8311 w 581632"/>
              <a:gd name="T19" fmla="*/ 8271 h 605592"/>
              <a:gd name="T20" fmla="*/ 8311 w 581632"/>
              <a:gd name="T21" fmla="*/ 8271 h 605592"/>
              <a:gd name="T22" fmla="*/ 8311 w 581632"/>
              <a:gd name="T23" fmla="*/ 8271 h 605592"/>
              <a:gd name="T24" fmla="*/ 8311 w 581632"/>
              <a:gd name="T25" fmla="*/ 8271 h 605592"/>
              <a:gd name="T26" fmla="*/ 8311 w 581632"/>
              <a:gd name="T27" fmla="*/ 8271 h 605592"/>
              <a:gd name="T28" fmla="*/ 8311 w 581632"/>
              <a:gd name="T29" fmla="*/ 8271 h 605592"/>
              <a:gd name="T30" fmla="*/ 8311 w 581632"/>
              <a:gd name="T31" fmla="*/ 8271 h 605592"/>
              <a:gd name="T32" fmla="*/ 8311 w 581632"/>
              <a:gd name="T33" fmla="*/ 8271 h 605592"/>
              <a:gd name="T34" fmla="*/ 8311 w 581632"/>
              <a:gd name="T35" fmla="*/ 8271 h 605592"/>
              <a:gd name="T36" fmla="*/ 8311 w 581632"/>
              <a:gd name="T37" fmla="*/ 8271 h 605592"/>
              <a:gd name="T38" fmla="*/ 8311 w 581632"/>
              <a:gd name="T39" fmla="*/ 8271 h 605592"/>
              <a:gd name="T40" fmla="*/ 8311 w 581632"/>
              <a:gd name="T41" fmla="*/ 8271 h 605592"/>
              <a:gd name="T42" fmla="*/ 8311 w 581632"/>
              <a:gd name="T43" fmla="*/ 8271 h 605592"/>
              <a:gd name="T44" fmla="*/ 8311 w 581632"/>
              <a:gd name="T45" fmla="*/ 8271 h 605592"/>
              <a:gd name="T46" fmla="*/ 8311 w 581632"/>
              <a:gd name="T47" fmla="*/ 8271 h 605592"/>
              <a:gd name="T48" fmla="*/ 8311 w 581632"/>
              <a:gd name="T49" fmla="*/ 8271 h 605592"/>
              <a:gd name="T50" fmla="*/ 8311 w 581632"/>
              <a:gd name="T51" fmla="*/ 8271 h 605592"/>
              <a:gd name="T52" fmla="*/ 8311 w 581632"/>
              <a:gd name="T53" fmla="*/ 8271 h 605592"/>
              <a:gd name="T54" fmla="*/ 8311 w 581632"/>
              <a:gd name="T55" fmla="*/ 8271 h 605592"/>
              <a:gd name="T56" fmla="*/ 8311 w 581632"/>
              <a:gd name="T57" fmla="*/ 8271 h 605592"/>
              <a:gd name="T58" fmla="*/ 8311 w 581632"/>
              <a:gd name="T59" fmla="*/ 8271 h 605592"/>
              <a:gd name="T60" fmla="*/ 8311 w 581632"/>
              <a:gd name="T61" fmla="*/ 8271 h 605592"/>
              <a:gd name="T62" fmla="*/ 8311 w 581632"/>
              <a:gd name="T63" fmla="*/ 8271 h 605592"/>
              <a:gd name="T64" fmla="*/ 8311 w 581632"/>
              <a:gd name="T65" fmla="*/ 8271 h 605592"/>
              <a:gd name="T66" fmla="*/ 8311 w 581632"/>
              <a:gd name="T67" fmla="*/ 8271 h 605592"/>
              <a:gd name="T68" fmla="*/ 8311 w 581632"/>
              <a:gd name="T69" fmla="*/ 8271 h 605592"/>
              <a:gd name="T70" fmla="*/ 8311 w 581632"/>
              <a:gd name="T71" fmla="*/ 8271 h 605592"/>
              <a:gd name="T72" fmla="*/ 8311 w 581632"/>
              <a:gd name="T73" fmla="*/ 8271 h 605592"/>
              <a:gd name="T74" fmla="*/ 8311 w 581632"/>
              <a:gd name="T75" fmla="*/ 8271 h 605592"/>
              <a:gd name="T76" fmla="*/ 8311 w 581632"/>
              <a:gd name="T77" fmla="*/ 8271 h 605592"/>
              <a:gd name="T78" fmla="*/ 8311 w 581632"/>
              <a:gd name="T79" fmla="*/ 8271 h 605592"/>
              <a:gd name="T80" fmla="*/ 8311 w 581632"/>
              <a:gd name="T81" fmla="*/ 8271 h 605592"/>
              <a:gd name="T82" fmla="*/ 8311 w 581632"/>
              <a:gd name="T83" fmla="*/ 8271 h 605592"/>
              <a:gd name="T84" fmla="*/ 8311 w 581632"/>
              <a:gd name="T85" fmla="*/ 8271 h 605592"/>
              <a:gd name="T86" fmla="*/ 8311 w 581632"/>
              <a:gd name="T87" fmla="*/ 8271 h 605592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w 581632"/>
              <a:gd name="T133" fmla="*/ 0 h 605592"/>
              <a:gd name="T134" fmla="*/ 581632 w 581632"/>
              <a:gd name="T135" fmla="*/ 605592 h 605592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T132" t="T133" r="T134" b="T135"/>
            <a:pathLst>
              <a:path w="581632" h="605592">
                <a:moveTo>
                  <a:pt x="295984" y="517456"/>
                </a:moveTo>
                <a:cubicBezTo>
                  <a:pt x="308202" y="517456"/>
                  <a:pt x="318107" y="527329"/>
                  <a:pt x="318107" y="539508"/>
                </a:cubicBezTo>
                <a:cubicBezTo>
                  <a:pt x="318107" y="551687"/>
                  <a:pt x="308202" y="561560"/>
                  <a:pt x="295984" y="561560"/>
                </a:cubicBezTo>
                <a:cubicBezTo>
                  <a:pt x="283766" y="561560"/>
                  <a:pt x="273861" y="551687"/>
                  <a:pt x="273861" y="539508"/>
                </a:cubicBezTo>
                <a:cubicBezTo>
                  <a:pt x="273861" y="527329"/>
                  <a:pt x="283766" y="517456"/>
                  <a:pt x="295984" y="517456"/>
                </a:cubicBezTo>
                <a:close/>
                <a:moveTo>
                  <a:pt x="160545" y="511041"/>
                </a:moveTo>
                <a:lnTo>
                  <a:pt x="160545" y="567772"/>
                </a:lnTo>
                <a:lnTo>
                  <a:pt x="424716" y="567772"/>
                </a:lnTo>
                <a:lnTo>
                  <a:pt x="424716" y="511041"/>
                </a:lnTo>
                <a:close/>
                <a:moveTo>
                  <a:pt x="505769" y="201888"/>
                </a:moveTo>
                <a:cubicBezTo>
                  <a:pt x="508648" y="205318"/>
                  <a:pt x="574681" y="288196"/>
                  <a:pt x="506790" y="413161"/>
                </a:cubicBezTo>
                <a:lnTo>
                  <a:pt x="490073" y="404169"/>
                </a:lnTo>
                <a:cubicBezTo>
                  <a:pt x="552020" y="290235"/>
                  <a:pt x="491745" y="214681"/>
                  <a:pt x="491095" y="213939"/>
                </a:cubicBezTo>
                <a:close/>
                <a:moveTo>
                  <a:pt x="75917" y="201888"/>
                </a:moveTo>
                <a:lnTo>
                  <a:pt x="90591" y="213847"/>
                </a:lnTo>
                <a:cubicBezTo>
                  <a:pt x="88084" y="216999"/>
                  <a:pt x="29852" y="290699"/>
                  <a:pt x="91520" y="404169"/>
                </a:cubicBezTo>
                <a:lnTo>
                  <a:pt x="74896" y="413161"/>
                </a:lnTo>
                <a:cubicBezTo>
                  <a:pt x="6912" y="288196"/>
                  <a:pt x="73038" y="205318"/>
                  <a:pt x="75917" y="201888"/>
                </a:cubicBezTo>
                <a:close/>
                <a:moveTo>
                  <a:pt x="542640" y="174861"/>
                </a:moveTo>
                <a:cubicBezTo>
                  <a:pt x="543568" y="175973"/>
                  <a:pt x="629228" y="283209"/>
                  <a:pt x="543661" y="440681"/>
                </a:cubicBezTo>
                <a:lnTo>
                  <a:pt x="527049" y="431598"/>
                </a:lnTo>
                <a:cubicBezTo>
                  <a:pt x="606212" y="285805"/>
                  <a:pt x="531225" y="190803"/>
                  <a:pt x="527977" y="186910"/>
                </a:cubicBezTo>
                <a:close/>
                <a:moveTo>
                  <a:pt x="38930" y="174861"/>
                </a:moveTo>
                <a:lnTo>
                  <a:pt x="53593" y="186910"/>
                </a:lnTo>
                <a:cubicBezTo>
                  <a:pt x="50345" y="190803"/>
                  <a:pt x="-24642" y="285805"/>
                  <a:pt x="54614" y="431598"/>
                </a:cubicBezTo>
                <a:lnTo>
                  <a:pt x="37909" y="440681"/>
                </a:lnTo>
                <a:cubicBezTo>
                  <a:pt x="-47565" y="283209"/>
                  <a:pt x="38095" y="175973"/>
                  <a:pt x="38930" y="174861"/>
                </a:cubicBezTo>
                <a:close/>
                <a:moveTo>
                  <a:pt x="160545" y="94644"/>
                </a:moveTo>
                <a:lnTo>
                  <a:pt x="160545" y="473127"/>
                </a:lnTo>
                <a:lnTo>
                  <a:pt x="424716" y="473127"/>
                </a:lnTo>
                <a:lnTo>
                  <a:pt x="424716" y="94644"/>
                </a:lnTo>
                <a:close/>
                <a:moveTo>
                  <a:pt x="160545" y="37820"/>
                </a:moveTo>
                <a:lnTo>
                  <a:pt x="160545" y="56731"/>
                </a:lnTo>
                <a:lnTo>
                  <a:pt x="424716" y="56731"/>
                </a:lnTo>
                <a:lnTo>
                  <a:pt x="424716" y="37820"/>
                </a:lnTo>
                <a:close/>
                <a:moveTo>
                  <a:pt x="160545" y="0"/>
                </a:moveTo>
                <a:lnTo>
                  <a:pt x="424716" y="0"/>
                </a:lnTo>
                <a:cubicBezTo>
                  <a:pt x="445608" y="0"/>
                  <a:pt x="462693" y="17056"/>
                  <a:pt x="462693" y="37820"/>
                </a:cubicBezTo>
                <a:lnTo>
                  <a:pt x="462693" y="567772"/>
                </a:lnTo>
                <a:cubicBezTo>
                  <a:pt x="462693" y="588629"/>
                  <a:pt x="445608" y="605592"/>
                  <a:pt x="424716" y="605592"/>
                </a:cubicBezTo>
                <a:lnTo>
                  <a:pt x="160545" y="605592"/>
                </a:lnTo>
                <a:cubicBezTo>
                  <a:pt x="139653" y="605592"/>
                  <a:pt x="122568" y="588629"/>
                  <a:pt x="122568" y="567772"/>
                </a:cubicBezTo>
                <a:lnTo>
                  <a:pt x="122568" y="37820"/>
                </a:lnTo>
                <a:cubicBezTo>
                  <a:pt x="122568" y="17056"/>
                  <a:pt x="139653" y="0"/>
                  <a:pt x="160545" y="0"/>
                </a:cubicBezTo>
                <a:close/>
              </a:path>
            </a:pathLst>
          </a:custGeom>
          <a:solidFill>
            <a:srgbClr val="0070C0"/>
          </a:solidFill>
          <a:ln w="9525">
            <a:noFill/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1" name="îs1idè"/>
          <p:cNvSpPr/>
          <p:nvPr/>
        </p:nvSpPr>
        <p:spPr>
          <a:xfrm>
            <a:off x="1550988" y="3019425"/>
            <a:ext cx="2484437" cy="449263"/>
          </a:xfrm>
          <a:prstGeom prst="roundRect">
            <a:avLst>
              <a:gd name="adj" fmla="val 50000"/>
            </a:avLst>
          </a:prstGeom>
          <a:solidFill>
            <a:srgbClr val="EF2B94"/>
          </a:solidFill>
          <a:ln w="38100" cap="flat" cmpd="sng" algn="ctr">
            <a:solidFill>
              <a:schemeClr val="bg1"/>
            </a:solidFill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原生功能互动</a:t>
            </a:r>
          </a:p>
        </p:txBody>
      </p:sp>
      <p:pic>
        <p:nvPicPr>
          <p:cNvPr id="23561" name="Picture 2" descr="https://ss1.baidu.com/6ONXsjip0QIZ8tyhnq/it/u=3412804792,1509345050&amp;fm=58&amp;s=18D7CA128645C911436A34D00300C0A9&amp;bpow=121&amp;bpoh=7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49313" y="3008313"/>
            <a:ext cx="749300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" name="文本框 21"/>
          <p:cNvSpPr txBox="1"/>
          <p:nvPr/>
        </p:nvSpPr>
        <p:spPr>
          <a:xfrm>
            <a:off x="858838" y="4976813"/>
            <a:ext cx="3606800" cy="73723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借助讯飞强大的语音识别技术，打破传统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H5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交互方式，以创新方式刷新用户的交互体验。</a:t>
            </a:r>
          </a:p>
        </p:txBody>
      </p:sp>
      <p:sp>
        <p:nvSpPr>
          <p:cNvPr id="24" name="îs1idè"/>
          <p:cNvSpPr/>
          <p:nvPr/>
        </p:nvSpPr>
        <p:spPr>
          <a:xfrm>
            <a:off x="1550988" y="4459288"/>
            <a:ext cx="2484437" cy="450850"/>
          </a:xfrm>
          <a:prstGeom prst="roundRect">
            <a:avLst>
              <a:gd name="adj" fmla="val 50000"/>
            </a:avLst>
          </a:prstGeom>
          <a:solidFill>
            <a:srgbClr val="EF2B94"/>
          </a:solidFill>
          <a:ln w="38100" cap="flat" cmpd="sng" algn="ctr">
            <a:solidFill>
              <a:schemeClr val="bg1"/>
            </a:solidFill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创新式</a:t>
            </a:r>
            <a:r>
              <a:rPr lang="en-US" altLang="zh-CN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H5</a:t>
            </a:r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交互</a:t>
            </a:r>
          </a:p>
        </p:txBody>
      </p:sp>
      <p:sp>
        <p:nvSpPr>
          <p:cNvPr id="28" name="îs1idè"/>
          <p:cNvSpPr/>
          <p:nvPr/>
        </p:nvSpPr>
        <p:spPr>
          <a:xfrm>
            <a:off x="6308725" y="2990850"/>
            <a:ext cx="2484438" cy="449263"/>
          </a:xfrm>
          <a:prstGeom prst="roundRect">
            <a:avLst>
              <a:gd name="adj" fmla="val 50000"/>
            </a:avLst>
          </a:prstGeom>
          <a:solidFill>
            <a:srgbClr val="EF2B94"/>
          </a:solidFill>
          <a:ln w="38100" cap="flat" cmpd="sng" algn="ctr">
            <a:solidFill>
              <a:schemeClr val="bg1"/>
            </a:solidFill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社交裂变</a:t>
            </a:r>
          </a:p>
        </p:txBody>
      </p:sp>
      <p:sp>
        <p:nvSpPr>
          <p:cNvPr id="29" name="文本框 29"/>
          <p:cNvSpPr txBox="1"/>
          <p:nvPr/>
        </p:nvSpPr>
        <p:spPr>
          <a:xfrm>
            <a:off x="5554663" y="4916488"/>
            <a:ext cx="3260725" cy="52197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筛选目标人群，进行输入法智能卡片、开屏、焦点图等线上广告的推送。</a:t>
            </a:r>
          </a:p>
        </p:txBody>
      </p:sp>
      <p:sp>
        <p:nvSpPr>
          <p:cNvPr id="30" name="îs1idè"/>
          <p:cNvSpPr/>
          <p:nvPr/>
        </p:nvSpPr>
        <p:spPr>
          <a:xfrm>
            <a:off x="6308725" y="4398963"/>
            <a:ext cx="2484438" cy="450850"/>
          </a:xfrm>
          <a:prstGeom prst="roundRect">
            <a:avLst>
              <a:gd name="adj" fmla="val 50000"/>
            </a:avLst>
          </a:prstGeom>
          <a:solidFill>
            <a:srgbClr val="EF2B94"/>
          </a:solidFill>
          <a:ln w="38100" cap="flat" cmpd="sng" algn="ctr">
            <a:solidFill>
              <a:schemeClr val="bg1"/>
            </a:solidFill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线上硬广</a:t>
            </a:r>
          </a:p>
        </p:txBody>
      </p:sp>
      <p:sp>
        <p:nvSpPr>
          <p:cNvPr id="31" name="矩形 30"/>
          <p:cNvSpPr/>
          <p:nvPr/>
        </p:nvSpPr>
        <p:spPr>
          <a:xfrm>
            <a:off x="5554663" y="3490913"/>
            <a:ext cx="3260725" cy="52197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社交趣味玩法，并通过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KOL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的转发互动，激发社交平台二次传播。</a:t>
            </a:r>
          </a:p>
        </p:txBody>
      </p:sp>
      <p:grpSp>
        <p:nvGrpSpPr>
          <p:cNvPr id="4" name="组合 33"/>
          <p:cNvGrpSpPr/>
          <p:nvPr/>
        </p:nvGrpSpPr>
        <p:grpSpPr>
          <a:xfrm>
            <a:off x="5803123" y="4383686"/>
            <a:ext cx="303773" cy="469312"/>
            <a:chOff x="7450968" y="4776639"/>
            <a:chExt cx="267207" cy="501013"/>
          </a:xfrm>
          <a:solidFill>
            <a:schemeClr val="accent1">
              <a:lumMod val="75000"/>
            </a:schemeClr>
          </a:solidFill>
        </p:grpSpPr>
        <p:sp>
          <p:nvSpPr>
            <p:cNvPr id="36" name="KSO_Shape"/>
            <p:cNvSpPr/>
            <p:nvPr/>
          </p:nvSpPr>
          <p:spPr bwMode="auto">
            <a:xfrm>
              <a:off x="7450968" y="4776639"/>
              <a:ext cx="267207" cy="501013"/>
            </a:xfrm>
            <a:custGeom>
              <a:avLst/>
              <a:gdLst>
                <a:gd name="T0" fmla="*/ 134485 w 2938"/>
                <a:gd name="T1" fmla="*/ 2420 h 5511"/>
                <a:gd name="T2" fmla="*/ 89887 w 2938"/>
                <a:gd name="T3" fmla="*/ 15901 h 5511"/>
                <a:gd name="T4" fmla="*/ 51858 w 2938"/>
                <a:gd name="T5" fmla="*/ 41481 h 5511"/>
                <a:gd name="T6" fmla="*/ 22817 w 2938"/>
                <a:gd name="T7" fmla="*/ 77085 h 5511"/>
                <a:gd name="T8" fmla="*/ 4840 w 2938"/>
                <a:gd name="T9" fmla="*/ 119257 h 5511"/>
                <a:gd name="T10" fmla="*/ 0 w 2938"/>
                <a:gd name="T11" fmla="*/ 1746336 h 5511"/>
                <a:gd name="T12" fmla="*/ 4840 w 2938"/>
                <a:gd name="T13" fmla="*/ 1786089 h 5511"/>
                <a:gd name="T14" fmla="*/ 22817 w 2938"/>
                <a:gd name="T15" fmla="*/ 1828606 h 5511"/>
                <a:gd name="T16" fmla="*/ 51858 w 2938"/>
                <a:gd name="T17" fmla="*/ 1863865 h 5511"/>
                <a:gd name="T18" fmla="*/ 89887 w 2938"/>
                <a:gd name="T19" fmla="*/ 1889445 h 5511"/>
                <a:gd name="T20" fmla="*/ 134485 w 2938"/>
                <a:gd name="T21" fmla="*/ 1903272 h 5511"/>
                <a:gd name="T22" fmla="*/ 864989 w 2938"/>
                <a:gd name="T23" fmla="*/ 1905000 h 5511"/>
                <a:gd name="T24" fmla="*/ 911316 w 2938"/>
                <a:gd name="T25" fmla="*/ 1895667 h 5511"/>
                <a:gd name="T26" fmla="*/ 952111 w 2938"/>
                <a:gd name="T27" fmla="*/ 1873544 h 5511"/>
                <a:gd name="T28" fmla="*/ 984263 w 2938"/>
                <a:gd name="T29" fmla="*/ 1841396 h 5511"/>
                <a:gd name="T30" fmla="*/ 1006043 w 2938"/>
                <a:gd name="T31" fmla="*/ 1800953 h 5511"/>
                <a:gd name="T32" fmla="*/ 1015377 w 2938"/>
                <a:gd name="T33" fmla="*/ 1754633 h 5511"/>
                <a:gd name="T34" fmla="*/ 1013994 w 2938"/>
                <a:gd name="T35" fmla="*/ 134812 h 5511"/>
                <a:gd name="T36" fmla="*/ 999820 w 2938"/>
                <a:gd name="T37" fmla="*/ 90220 h 5511"/>
                <a:gd name="T38" fmla="*/ 974237 w 2938"/>
                <a:gd name="T39" fmla="*/ 52542 h 5511"/>
                <a:gd name="T40" fmla="*/ 938973 w 2938"/>
                <a:gd name="T41" fmla="*/ 23160 h 5511"/>
                <a:gd name="T42" fmla="*/ 896450 w 2938"/>
                <a:gd name="T43" fmla="*/ 5531 h 5511"/>
                <a:gd name="T44" fmla="*/ 412789 w 2938"/>
                <a:gd name="T45" fmla="*/ 127553 h 5511"/>
                <a:gd name="T46" fmla="*/ 615380 w 2938"/>
                <a:gd name="T47" fmla="*/ 129973 h 5511"/>
                <a:gd name="T48" fmla="*/ 629209 w 2938"/>
                <a:gd name="T49" fmla="*/ 141034 h 5511"/>
                <a:gd name="T50" fmla="*/ 635086 w 2938"/>
                <a:gd name="T51" fmla="*/ 159009 h 5511"/>
                <a:gd name="T52" fmla="*/ 630938 w 2938"/>
                <a:gd name="T53" fmla="*/ 174219 h 5511"/>
                <a:gd name="T54" fmla="*/ 618146 w 2938"/>
                <a:gd name="T55" fmla="*/ 187009 h 5511"/>
                <a:gd name="T56" fmla="*/ 412789 w 2938"/>
                <a:gd name="T57" fmla="*/ 190811 h 5511"/>
                <a:gd name="T58" fmla="*/ 397577 w 2938"/>
                <a:gd name="T59" fmla="*/ 187009 h 5511"/>
                <a:gd name="T60" fmla="*/ 384440 w 2938"/>
                <a:gd name="T61" fmla="*/ 174219 h 5511"/>
                <a:gd name="T62" fmla="*/ 380637 w 2938"/>
                <a:gd name="T63" fmla="*/ 159009 h 5511"/>
                <a:gd name="T64" fmla="*/ 386168 w 2938"/>
                <a:gd name="T65" fmla="*/ 141034 h 5511"/>
                <a:gd name="T66" fmla="*/ 400343 w 2938"/>
                <a:gd name="T67" fmla="*/ 129973 h 5511"/>
                <a:gd name="T68" fmla="*/ 507516 w 2938"/>
                <a:gd name="T69" fmla="*/ 1841742 h 5511"/>
                <a:gd name="T70" fmla="*/ 479513 w 2938"/>
                <a:gd name="T71" fmla="*/ 1837594 h 5511"/>
                <a:gd name="T72" fmla="*/ 454275 w 2938"/>
                <a:gd name="T73" fmla="*/ 1825495 h 5511"/>
                <a:gd name="T74" fmla="*/ 434223 w 2938"/>
                <a:gd name="T75" fmla="*/ 1806829 h 5511"/>
                <a:gd name="T76" fmla="*/ 420049 w 2938"/>
                <a:gd name="T77" fmla="*/ 1783323 h 5511"/>
                <a:gd name="T78" fmla="*/ 413134 w 2938"/>
                <a:gd name="T79" fmla="*/ 1756015 h 5511"/>
                <a:gd name="T80" fmla="*/ 413826 w 2938"/>
                <a:gd name="T81" fmla="*/ 1731818 h 5511"/>
                <a:gd name="T82" fmla="*/ 422123 w 2938"/>
                <a:gd name="T83" fmla="*/ 1704856 h 5511"/>
                <a:gd name="T84" fmla="*/ 437335 w 2938"/>
                <a:gd name="T85" fmla="*/ 1682387 h 5511"/>
                <a:gd name="T86" fmla="*/ 458078 w 2938"/>
                <a:gd name="T87" fmla="*/ 1665103 h 5511"/>
                <a:gd name="T88" fmla="*/ 483661 w 2938"/>
                <a:gd name="T89" fmla="*/ 1654042 h 5511"/>
                <a:gd name="T90" fmla="*/ 507516 w 2938"/>
                <a:gd name="T91" fmla="*/ 1651277 h 5511"/>
                <a:gd name="T92" fmla="*/ 536210 w 2938"/>
                <a:gd name="T93" fmla="*/ 1655425 h 5511"/>
                <a:gd name="T94" fmla="*/ 561102 w 2938"/>
                <a:gd name="T95" fmla="*/ 1667523 h 5511"/>
                <a:gd name="T96" fmla="*/ 581154 w 2938"/>
                <a:gd name="T97" fmla="*/ 1685498 h 5511"/>
                <a:gd name="T98" fmla="*/ 595674 w 2938"/>
                <a:gd name="T99" fmla="*/ 1709349 h 5511"/>
                <a:gd name="T100" fmla="*/ 602589 w 2938"/>
                <a:gd name="T101" fmla="*/ 1737003 h 5511"/>
                <a:gd name="T102" fmla="*/ 601897 w 2938"/>
                <a:gd name="T103" fmla="*/ 1761200 h 5511"/>
                <a:gd name="T104" fmla="*/ 593600 w 2938"/>
                <a:gd name="T105" fmla="*/ 1787817 h 5511"/>
                <a:gd name="T106" fmla="*/ 578388 w 2938"/>
                <a:gd name="T107" fmla="*/ 1810631 h 5511"/>
                <a:gd name="T108" fmla="*/ 556954 w 2938"/>
                <a:gd name="T109" fmla="*/ 1827915 h 5511"/>
                <a:gd name="T110" fmla="*/ 531370 w 2938"/>
                <a:gd name="T111" fmla="*/ 1838631 h 5511"/>
                <a:gd name="T112" fmla="*/ 952456 w 2938"/>
                <a:gd name="T113" fmla="*/ 1587673 h 5511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2938" h="5511">
                  <a:moveTo>
                    <a:pt x="2479" y="0"/>
                  </a:moveTo>
                  <a:lnTo>
                    <a:pt x="458" y="0"/>
                  </a:lnTo>
                  <a:lnTo>
                    <a:pt x="435" y="1"/>
                  </a:lnTo>
                  <a:lnTo>
                    <a:pt x="412" y="3"/>
                  </a:lnTo>
                  <a:lnTo>
                    <a:pt x="389" y="7"/>
                  </a:lnTo>
                  <a:lnTo>
                    <a:pt x="366" y="11"/>
                  </a:lnTo>
                  <a:lnTo>
                    <a:pt x="345" y="16"/>
                  </a:lnTo>
                  <a:lnTo>
                    <a:pt x="322" y="22"/>
                  </a:lnTo>
                  <a:lnTo>
                    <a:pt x="301" y="29"/>
                  </a:lnTo>
                  <a:lnTo>
                    <a:pt x="281" y="37"/>
                  </a:lnTo>
                  <a:lnTo>
                    <a:pt x="260" y="46"/>
                  </a:lnTo>
                  <a:lnTo>
                    <a:pt x="240" y="56"/>
                  </a:lnTo>
                  <a:lnTo>
                    <a:pt x="221" y="67"/>
                  </a:lnTo>
                  <a:lnTo>
                    <a:pt x="203" y="80"/>
                  </a:lnTo>
                  <a:lnTo>
                    <a:pt x="184" y="93"/>
                  </a:lnTo>
                  <a:lnTo>
                    <a:pt x="167" y="106"/>
                  </a:lnTo>
                  <a:lnTo>
                    <a:pt x="150" y="120"/>
                  </a:lnTo>
                  <a:lnTo>
                    <a:pt x="135" y="135"/>
                  </a:lnTo>
                  <a:lnTo>
                    <a:pt x="119" y="152"/>
                  </a:lnTo>
                  <a:lnTo>
                    <a:pt x="104" y="169"/>
                  </a:lnTo>
                  <a:lnTo>
                    <a:pt x="91" y="186"/>
                  </a:lnTo>
                  <a:lnTo>
                    <a:pt x="78" y="203"/>
                  </a:lnTo>
                  <a:lnTo>
                    <a:pt x="66" y="223"/>
                  </a:lnTo>
                  <a:lnTo>
                    <a:pt x="55" y="242"/>
                  </a:lnTo>
                  <a:lnTo>
                    <a:pt x="45" y="261"/>
                  </a:lnTo>
                  <a:lnTo>
                    <a:pt x="35" y="281"/>
                  </a:lnTo>
                  <a:lnTo>
                    <a:pt x="27" y="303"/>
                  </a:lnTo>
                  <a:lnTo>
                    <a:pt x="20" y="324"/>
                  </a:lnTo>
                  <a:lnTo>
                    <a:pt x="14" y="345"/>
                  </a:lnTo>
                  <a:lnTo>
                    <a:pt x="9" y="368"/>
                  </a:lnTo>
                  <a:lnTo>
                    <a:pt x="5" y="390"/>
                  </a:lnTo>
                  <a:lnTo>
                    <a:pt x="2" y="413"/>
                  </a:lnTo>
                  <a:lnTo>
                    <a:pt x="0" y="437"/>
                  </a:lnTo>
                  <a:lnTo>
                    <a:pt x="0" y="460"/>
                  </a:lnTo>
                  <a:lnTo>
                    <a:pt x="0" y="5052"/>
                  </a:lnTo>
                  <a:lnTo>
                    <a:pt x="0" y="5076"/>
                  </a:lnTo>
                  <a:lnTo>
                    <a:pt x="2" y="5099"/>
                  </a:lnTo>
                  <a:lnTo>
                    <a:pt x="5" y="5122"/>
                  </a:lnTo>
                  <a:lnTo>
                    <a:pt x="9" y="5144"/>
                  </a:lnTo>
                  <a:lnTo>
                    <a:pt x="14" y="5167"/>
                  </a:lnTo>
                  <a:lnTo>
                    <a:pt x="20" y="5189"/>
                  </a:lnTo>
                  <a:lnTo>
                    <a:pt x="27" y="5210"/>
                  </a:lnTo>
                  <a:lnTo>
                    <a:pt x="35" y="5230"/>
                  </a:lnTo>
                  <a:lnTo>
                    <a:pt x="45" y="5251"/>
                  </a:lnTo>
                  <a:lnTo>
                    <a:pt x="55" y="5271"/>
                  </a:lnTo>
                  <a:lnTo>
                    <a:pt x="66" y="5290"/>
                  </a:lnTo>
                  <a:lnTo>
                    <a:pt x="78" y="5309"/>
                  </a:lnTo>
                  <a:lnTo>
                    <a:pt x="91" y="5327"/>
                  </a:lnTo>
                  <a:lnTo>
                    <a:pt x="104" y="5344"/>
                  </a:lnTo>
                  <a:lnTo>
                    <a:pt x="119" y="5360"/>
                  </a:lnTo>
                  <a:lnTo>
                    <a:pt x="135" y="5377"/>
                  </a:lnTo>
                  <a:lnTo>
                    <a:pt x="150" y="5392"/>
                  </a:lnTo>
                  <a:lnTo>
                    <a:pt x="167" y="5406"/>
                  </a:lnTo>
                  <a:lnTo>
                    <a:pt x="184" y="5420"/>
                  </a:lnTo>
                  <a:lnTo>
                    <a:pt x="203" y="5433"/>
                  </a:lnTo>
                  <a:lnTo>
                    <a:pt x="221" y="5445"/>
                  </a:lnTo>
                  <a:lnTo>
                    <a:pt x="240" y="5456"/>
                  </a:lnTo>
                  <a:lnTo>
                    <a:pt x="260" y="5466"/>
                  </a:lnTo>
                  <a:lnTo>
                    <a:pt x="281" y="5475"/>
                  </a:lnTo>
                  <a:lnTo>
                    <a:pt x="301" y="5484"/>
                  </a:lnTo>
                  <a:lnTo>
                    <a:pt x="322" y="5491"/>
                  </a:lnTo>
                  <a:lnTo>
                    <a:pt x="345" y="5497"/>
                  </a:lnTo>
                  <a:lnTo>
                    <a:pt x="366" y="5502"/>
                  </a:lnTo>
                  <a:lnTo>
                    <a:pt x="389" y="5506"/>
                  </a:lnTo>
                  <a:lnTo>
                    <a:pt x="412" y="5509"/>
                  </a:lnTo>
                  <a:lnTo>
                    <a:pt x="435" y="5511"/>
                  </a:lnTo>
                  <a:lnTo>
                    <a:pt x="458" y="5511"/>
                  </a:lnTo>
                  <a:lnTo>
                    <a:pt x="2479" y="5511"/>
                  </a:lnTo>
                  <a:lnTo>
                    <a:pt x="2502" y="5511"/>
                  </a:lnTo>
                  <a:lnTo>
                    <a:pt x="2525" y="5509"/>
                  </a:lnTo>
                  <a:lnTo>
                    <a:pt x="2549" y="5506"/>
                  </a:lnTo>
                  <a:lnTo>
                    <a:pt x="2571" y="5502"/>
                  </a:lnTo>
                  <a:lnTo>
                    <a:pt x="2593" y="5497"/>
                  </a:lnTo>
                  <a:lnTo>
                    <a:pt x="2615" y="5491"/>
                  </a:lnTo>
                  <a:lnTo>
                    <a:pt x="2636" y="5484"/>
                  </a:lnTo>
                  <a:lnTo>
                    <a:pt x="2657" y="5475"/>
                  </a:lnTo>
                  <a:lnTo>
                    <a:pt x="2677" y="5466"/>
                  </a:lnTo>
                  <a:lnTo>
                    <a:pt x="2698" y="5456"/>
                  </a:lnTo>
                  <a:lnTo>
                    <a:pt x="2716" y="5445"/>
                  </a:lnTo>
                  <a:lnTo>
                    <a:pt x="2735" y="5433"/>
                  </a:lnTo>
                  <a:lnTo>
                    <a:pt x="2754" y="5420"/>
                  </a:lnTo>
                  <a:lnTo>
                    <a:pt x="2771" y="5406"/>
                  </a:lnTo>
                  <a:lnTo>
                    <a:pt x="2787" y="5392"/>
                  </a:lnTo>
                  <a:lnTo>
                    <a:pt x="2803" y="5377"/>
                  </a:lnTo>
                  <a:lnTo>
                    <a:pt x="2818" y="5360"/>
                  </a:lnTo>
                  <a:lnTo>
                    <a:pt x="2833" y="5344"/>
                  </a:lnTo>
                  <a:lnTo>
                    <a:pt x="2847" y="5327"/>
                  </a:lnTo>
                  <a:lnTo>
                    <a:pt x="2859" y="5309"/>
                  </a:lnTo>
                  <a:lnTo>
                    <a:pt x="2871" y="5290"/>
                  </a:lnTo>
                  <a:lnTo>
                    <a:pt x="2882" y="5271"/>
                  </a:lnTo>
                  <a:lnTo>
                    <a:pt x="2892" y="5251"/>
                  </a:lnTo>
                  <a:lnTo>
                    <a:pt x="2902" y="5230"/>
                  </a:lnTo>
                  <a:lnTo>
                    <a:pt x="2910" y="5210"/>
                  </a:lnTo>
                  <a:lnTo>
                    <a:pt x="2918" y="5189"/>
                  </a:lnTo>
                  <a:lnTo>
                    <a:pt x="2924" y="5167"/>
                  </a:lnTo>
                  <a:lnTo>
                    <a:pt x="2929" y="5144"/>
                  </a:lnTo>
                  <a:lnTo>
                    <a:pt x="2933" y="5122"/>
                  </a:lnTo>
                  <a:lnTo>
                    <a:pt x="2936" y="5099"/>
                  </a:lnTo>
                  <a:lnTo>
                    <a:pt x="2937" y="5076"/>
                  </a:lnTo>
                  <a:lnTo>
                    <a:pt x="2938" y="5052"/>
                  </a:lnTo>
                  <a:lnTo>
                    <a:pt x="2938" y="460"/>
                  </a:lnTo>
                  <a:lnTo>
                    <a:pt x="2937" y="437"/>
                  </a:lnTo>
                  <a:lnTo>
                    <a:pt x="2936" y="413"/>
                  </a:lnTo>
                  <a:lnTo>
                    <a:pt x="2933" y="390"/>
                  </a:lnTo>
                  <a:lnTo>
                    <a:pt x="2929" y="368"/>
                  </a:lnTo>
                  <a:lnTo>
                    <a:pt x="2924" y="345"/>
                  </a:lnTo>
                  <a:lnTo>
                    <a:pt x="2918" y="324"/>
                  </a:lnTo>
                  <a:lnTo>
                    <a:pt x="2910" y="303"/>
                  </a:lnTo>
                  <a:lnTo>
                    <a:pt x="2902" y="281"/>
                  </a:lnTo>
                  <a:lnTo>
                    <a:pt x="2892" y="261"/>
                  </a:lnTo>
                  <a:lnTo>
                    <a:pt x="2882" y="242"/>
                  </a:lnTo>
                  <a:lnTo>
                    <a:pt x="2871" y="223"/>
                  </a:lnTo>
                  <a:lnTo>
                    <a:pt x="2859" y="203"/>
                  </a:lnTo>
                  <a:lnTo>
                    <a:pt x="2847" y="186"/>
                  </a:lnTo>
                  <a:lnTo>
                    <a:pt x="2833" y="169"/>
                  </a:lnTo>
                  <a:lnTo>
                    <a:pt x="2818" y="152"/>
                  </a:lnTo>
                  <a:lnTo>
                    <a:pt x="2803" y="135"/>
                  </a:lnTo>
                  <a:lnTo>
                    <a:pt x="2787" y="120"/>
                  </a:lnTo>
                  <a:lnTo>
                    <a:pt x="2771" y="106"/>
                  </a:lnTo>
                  <a:lnTo>
                    <a:pt x="2754" y="93"/>
                  </a:lnTo>
                  <a:lnTo>
                    <a:pt x="2735" y="80"/>
                  </a:lnTo>
                  <a:lnTo>
                    <a:pt x="2716" y="67"/>
                  </a:lnTo>
                  <a:lnTo>
                    <a:pt x="2698" y="56"/>
                  </a:lnTo>
                  <a:lnTo>
                    <a:pt x="2677" y="46"/>
                  </a:lnTo>
                  <a:lnTo>
                    <a:pt x="2657" y="37"/>
                  </a:lnTo>
                  <a:lnTo>
                    <a:pt x="2636" y="29"/>
                  </a:lnTo>
                  <a:lnTo>
                    <a:pt x="2615" y="22"/>
                  </a:lnTo>
                  <a:lnTo>
                    <a:pt x="2593" y="16"/>
                  </a:lnTo>
                  <a:lnTo>
                    <a:pt x="2571" y="11"/>
                  </a:lnTo>
                  <a:lnTo>
                    <a:pt x="2549" y="7"/>
                  </a:lnTo>
                  <a:lnTo>
                    <a:pt x="2525" y="3"/>
                  </a:lnTo>
                  <a:lnTo>
                    <a:pt x="2502" y="1"/>
                  </a:lnTo>
                  <a:lnTo>
                    <a:pt x="2479" y="0"/>
                  </a:lnTo>
                  <a:close/>
                  <a:moveTo>
                    <a:pt x="1194" y="369"/>
                  </a:moveTo>
                  <a:lnTo>
                    <a:pt x="1744" y="369"/>
                  </a:lnTo>
                  <a:lnTo>
                    <a:pt x="1753" y="369"/>
                  </a:lnTo>
                  <a:lnTo>
                    <a:pt x="1763" y="370"/>
                  </a:lnTo>
                  <a:lnTo>
                    <a:pt x="1772" y="373"/>
                  </a:lnTo>
                  <a:lnTo>
                    <a:pt x="1780" y="376"/>
                  </a:lnTo>
                  <a:lnTo>
                    <a:pt x="1788" y="379"/>
                  </a:lnTo>
                  <a:lnTo>
                    <a:pt x="1796" y="384"/>
                  </a:lnTo>
                  <a:lnTo>
                    <a:pt x="1803" y="389"/>
                  </a:lnTo>
                  <a:lnTo>
                    <a:pt x="1809" y="395"/>
                  </a:lnTo>
                  <a:lnTo>
                    <a:pt x="1815" y="401"/>
                  </a:lnTo>
                  <a:lnTo>
                    <a:pt x="1820" y="408"/>
                  </a:lnTo>
                  <a:lnTo>
                    <a:pt x="1825" y="416"/>
                  </a:lnTo>
                  <a:lnTo>
                    <a:pt x="1828" y="424"/>
                  </a:lnTo>
                  <a:lnTo>
                    <a:pt x="1833" y="433"/>
                  </a:lnTo>
                  <a:lnTo>
                    <a:pt x="1835" y="442"/>
                  </a:lnTo>
                  <a:lnTo>
                    <a:pt x="1836" y="451"/>
                  </a:lnTo>
                  <a:lnTo>
                    <a:pt x="1837" y="460"/>
                  </a:lnTo>
                  <a:lnTo>
                    <a:pt x="1836" y="469"/>
                  </a:lnTo>
                  <a:lnTo>
                    <a:pt x="1835" y="478"/>
                  </a:lnTo>
                  <a:lnTo>
                    <a:pt x="1833" y="487"/>
                  </a:lnTo>
                  <a:lnTo>
                    <a:pt x="1828" y="495"/>
                  </a:lnTo>
                  <a:lnTo>
                    <a:pt x="1825" y="504"/>
                  </a:lnTo>
                  <a:lnTo>
                    <a:pt x="1820" y="512"/>
                  </a:lnTo>
                  <a:lnTo>
                    <a:pt x="1815" y="519"/>
                  </a:lnTo>
                  <a:lnTo>
                    <a:pt x="1809" y="525"/>
                  </a:lnTo>
                  <a:lnTo>
                    <a:pt x="1803" y="531"/>
                  </a:lnTo>
                  <a:lnTo>
                    <a:pt x="1796" y="536"/>
                  </a:lnTo>
                  <a:lnTo>
                    <a:pt x="1788" y="541"/>
                  </a:lnTo>
                  <a:lnTo>
                    <a:pt x="1780" y="545"/>
                  </a:lnTo>
                  <a:lnTo>
                    <a:pt x="1772" y="548"/>
                  </a:lnTo>
                  <a:lnTo>
                    <a:pt x="1763" y="550"/>
                  </a:lnTo>
                  <a:lnTo>
                    <a:pt x="1753" y="551"/>
                  </a:lnTo>
                  <a:lnTo>
                    <a:pt x="1744" y="552"/>
                  </a:lnTo>
                  <a:lnTo>
                    <a:pt x="1194" y="552"/>
                  </a:lnTo>
                  <a:lnTo>
                    <a:pt x="1184" y="551"/>
                  </a:lnTo>
                  <a:lnTo>
                    <a:pt x="1175" y="550"/>
                  </a:lnTo>
                  <a:lnTo>
                    <a:pt x="1166" y="548"/>
                  </a:lnTo>
                  <a:lnTo>
                    <a:pt x="1158" y="545"/>
                  </a:lnTo>
                  <a:lnTo>
                    <a:pt x="1150" y="541"/>
                  </a:lnTo>
                  <a:lnTo>
                    <a:pt x="1142" y="536"/>
                  </a:lnTo>
                  <a:lnTo>
                    <a:pt x="1135" y="531"/>
                  </a:lnTo>
                  <a:lnTo>
                    <a:pt x="1129" y="525"/>
                  </a:lnTo>
                  <a:lnTo>
                    <a:pt x="1123" y="519"/>
                  </a:lnTo>
                  <a:lnTo>
                    <a:pt x="1117" y="512"/>
                  </a:lnTo>
                  <a:lnTo>
                    <a:pt x="1112" y="504"/>
                  </a:lnTo>
                  <a:lnTo>
                    <a:pt x="1108" y="495"/>
                  </a:lnTo>
                  <a:lnTo>
                    <a:pt x="1105" y="487"/>
                  </a:lnTo>
                  <a:lnTo>
                    <a:pt x="1103" y="478"/>
                  </a:lnTo>
                  <a:lnTo>
                    <a:pt x="1102" y="469"/>
                  </a:lnTo>
                  <a:lnTo>
                    <a:pt x="1101" y="460"/>
                  </a:lnTo>
                  <a:lnTo>
                    <a:pt x="1102" y="451"/>
                  </a:lnTo>
                  <a:lnTo>
                    <a:pt x="1103" y="442"/>
                  </a:lnTo>
                  <a:lnTo>
                    <a:pt x="1105" y="433"/>
                  </a:lnTo>
                  <a:lnTo>
                    <a:pt x="1108" y="424"/>
                  </a:lnTo>
                  <a:lnTo>
                    <a:pt x="1112" y="416"/>
                  </a:lnTo>
                  <a:lnTo>
                    <a:pt x="1117" y="408"/>
                  </a:lnTo>
                  <a:lnTo>
                    <a:pt x="1123" y="401"/>
                  </a:lnTo>
                  <a:lnTo>
                    <a:pt x="1129" y="395"/>
                  </a:lnTo>
                  <a:lnTo>
                    <a:pt x="1135" y="389"/>
                  </a:lnTo>
                  <a:lnTo>
                    <a:pt x="1142" y="384"/>
                  </a:lnTo>
                  <a:lnTo>
                    <a:pt x="1150" y="379"/>
                  </a:lnTo>
                  <a:lnTo>
                    <a:pt x="1158" y="376"/>
                  </a:lnTo>
                  <a:lnTo>
                    <a:pt x="1166" y="373"/>
                  </a:lnTo>
                  <a:lnTo>
                    <a:pt x="1175" y="370"/>
                  </a:lnTo>
                  <a:lnTo>
                    <a:pt x="1184" y="369"/>
                  </a:lnTo>
                  <a:lnTo>
                    <a:pt x="1194" y="369"/>
                  </a:lnTo>
                  <a:close/>
                  <a:moveTo>
                    <a:pt x="1468" y="5328"/>
                  </a:moveTo>
                  <a:lnTo>
                    <a:pt x="1468" y="5328"/>
                  </a:lnTo>
                  <a:lnTo>
                    <a:pt x="1454" y="5328"/>
                  </a:lnTo>
                  <a:lnTo>
                    <a:pt x="1441" y="5327"/>
                  </a:lnTo>
                  <a:lnTo>
                    <a:pt x="1427" y="5325"/>
                  </a:lnTo>
                  <a:lnTo>
                    <a:pt x="1414" y="5322"/>
                  </a:lnTo>
                  <a:lnTo>
                    <a:pt x="1399" y="5319"/>
                  </a:lnTo>
                  <a:lnTo>
                    <a:pt x="1387" y="5316"/>
                  </a:lnTo>
                  <a:lnTo>
                    <a:pt x="1374" y="5312"/>
                  </a:lnTo>
                  <a:lnTo>
                    <a:pt x="1362" y="5307"/>
                  </a:lnTo>
                  <a:lnTo>
                    <a:pt x="1350" y="5300"/>
                  </a:lnTo>
                  <a:lnTo>
                    <a:pt x="1338" y="5294"/>
                  </a:lnTo>
                  <a:lnTo>
                    <a:pt x="1325" y="5288"/>
                  </a:lnTo>
                  <a:lnTo>
                    <a:pt x="1314" y="5281"/>
                  </a:lnTo>
                  <a:lnTo>
                    <a:pt x="1304" y="5273"/>
                  </a:lnTo>
                  <a:lnTo>
                    <a:pt x="1294" y="5265"/>
                  </a:lnTo>
                  <a:lnTo>
                    <a:pt x="1284" y="5257"/>
                  </a:lnTo>
                  <a:lnTo>
                    <a:pt x="1274" y="5248"/>
                  </a:lnTo>
                  <a:lnTo>
                    <a:pt x="1265" y="5238"/>
                  </a:lnTo>
                  <a:lnTo>
                    <a:pt x="1256" y="5227"/>
                  </a:lnTo>
                  <a:lnTo>
                    <a:pt x="1248" y="5217"/>
                  </a:lnTo>
                  <a:lnTo>
                    <a:pt x="1240" y="5206"/>
                  </a:lnTo>
                  <a:lnTo>
                    <a:pt x="1233" y="5195"/>
                  </a:lnTo>
                  <a:lnTo>
                    <a:pt x="1227" y="5184"/>
                  </a:lnTo>
                  <a:lnTo>
                    <a:pt x="1221" y="5172"/>
                  </a:lnTo>
                  <a:lnTo>
                    <a:pt x="1215" y="5159"/>
                  </a:lnTo>
                  <a:lnTo>
                    <a:pt x="1210" y="5147"/>
                  </a:lnTo>
                  <a:lnTo>
                    <a:pt x="1206" y="5134"/>
                  </a:lnTo>
                  <a:lnTo>
                    <a:pt x="1202" y="5121"/>
                  </a:lnTo>
                  <a:lnTo>
                    <a:pt x="1199" y="5108"/>
                  </a:lnTo>
                  <a:lnTo>
                    <a:pt x="1197" y="5095"/>
                  </a:lnTo>
                  <a:lnTo>
                    <a:pt x="1195" y="5080"/>
                  </a:lnTo>
                  <a:lnTo>
                    <a:pt x="1194" y="5066"/>
                  </a:lnTo>
                  <a:lnTo>
                    <a:pt x="1194" y="5052"/>
                  </a:lnTo>
                  <a:lnTo>
                    <a:pt x="1194" y="5038"/>
                  </a:lnTo>
                  <a:lnTo>
                    <a:pt x="1195" y="5025"/>
                  </a:lnTo>
                  <a:lnTo>
                    <a:pt x="1197" y="5010"/>
                  </a:lnTo>
                  <a:lnTo>
                    <a:pt x="1199" y="4997"/>
                  </a:lnTo>
                  <a:lnTo>
                    <a:pt x="1202" y="4983"/>
                  </a:lnTo>
                  <a:lnTo>
                    <a:pt x="1206" y="4970"/>
                  </a:lnTo>
                  <a:lnTo>
                    <a:pt x="1210" y="4958"/>
                  </a:lnTo>
                  <a:lnTo>
                    <a:pt x="1215" y="4945"/>
                  </a:lnTo>
                  <a:lnTo>
                    <a:pt x="1221" y="4932"/>
                  </a:lnTo>
                  <a:lnTo>
                    <a:pt x="1227" y="4921"/>
                  </a:lnTo>
                  <a:lnTo>
                    <a:pt x="1233" y="4909"/>
                  </a:lnTo>
                  <a:lnTo>
                    <a:pt x="1240" y="4898"/>
                  </a:lnTo>
                  <a:lnTo>
                    <a:pt x="1248" y="4888"/>
                  </a:lnTo>
                  <a:lnTo>
                    <a:pt x="1256" y="4876"/>
                  </a:lnTo>
                  <a:lnTo>
                    <a:pt x="1265" y="4867"/>
                  </a:lnTo>
                  <a:lnTo>
                    <a:pt x="1274" y="4857"/>
                  </a:lnTo>
                  <a:lnTo>
                    <a:pt x="1284" y="4848"/>
                  </a:lnTo>
                  <a:lnTo>
                    <a:pt x="1294" y="4840"/>
                  </a:lnTo>
                  <a:lnTo>
                    <a:pt x="1304" y="4832"/>
                  </a:lnTo>
                  <a:lnTo>
                    <a:pt x="1314" y="4824"/>
                  </a:lnTo>
                  <a:lnTo>
                    <a:pt x="1325" y="4817"/>
                  </a:lnTo>
                  <a:lnTo>
                    <a:pt x="1338" y="4810"/>
                  </a:lnTo>
                  <a:lnTo>
                    <a:pt x="1350" y="4803"/>
                  </a:lnTo>
                  <a:lnTo>
                    <a:pt x="1362" y="4798"/>
                  </a:lnTo>
                  <a:lnTo>
                    <a:pt x="1374" y="4793"/>
                  </a:lnTo>
                  <a:lnTo>
                    <a:pt x="1387" y="4789"/>
                  </a:lnTo>
                  <a:lnTo>
                    <a:pt x="1399" y="4785"/>
                  </a:lnTo>
                  <a:lnTo>
                    <a:pt x="1414" y="4782"/>
                  </a:lnTo>
                  <a:lnTo>
                    <a:pt x="1427" y="4780"/>
                  </a:lnTo>
                  <a:lnTo>
                    <a:pt x="1441" y="4778"/>
                  </a:lnTo>
                  <a:lnTo>
                    <a:pt x="1454" y="4777"/>
                  </a:lnTo>
                  <a:lnTo>
                    <a:pt x="1468" y="4777"/>
                  </a:lnTo>
                  <a:lnTo>
                    <a:pt x="1483" y="4777"/>
                  </a:lnTo>
                  <a:lnTo>
                    <a:pt x="1497" y="4778"/>
                  </a:lnTo>
                  <a:lnTo>
                    <a:pt x="1511" y="4780"/>
                  </a:lnTo>
                  <a:lnTo>
                    <a:pt x="1524" y="4782"/>
                  </a:lnTo>
                  <a:lnTo>
                    <a:pt x="1537" y="4785"/>
                  </a:lnTo>
                  <a:lnTo>
                    <a:pt x="1551" y="4789"/>
                  </a:lnTo>
                  <a:lnTo>
                    <a:pt x="1564" y="4793"/>
                  </a:lnTo>
                  <a:lnTo>
                    <a:pt x="1576" y="4798"/>
                  </a:lnTo>
                  <a:lnTo>
                    <a:pt x="1588" y="4803"/>
                  </a:lnTo>
                  <a:lnTo>
                    <a:pt x="1600" y="4810"/>
                  </a:lnTo>
                  <a:lnTo>
                    <a:pt x="1611" y="4817"/>
                  </a:lnTo>
                  <a:lnTo>
                    <a:pt x="1623" y="4824"/>
                  </a:lnTo>
                  <a:lnTo>
                    <a:pt x="1634" y="4832"/>
                  </a:lnTo>
                  <a:lnTo>
                    <a:pt x="1644" y="4840"/>
                  </a:lnTo>
                  <a:lnTo>
                    <a:pt x="1654" y="4848"/>
                  </a:lnTo>
                  <a:lnTo>
                    <a:pt x="1664" y="4857"/>
                  </a:lnTo>
                  <a:lnTo>
                    <a:pt x="1673" y="4867"/>
                  </a:lnTo>
                  <a:lnTo>
                    <a:pt x="1681" y="4876"/>
                  </a:lnTo>
                  <a:lnTo>
                    <a:pt x="1690" y="4888"/>
                  </a:lnTo>
                  <a:lnTo>
                    <a:pt x="1698" y="4898"/>
                  </a:lnTo>
                  <a:lnTo>
                    <a:pt x="1705" y="4909"/>
                  </a:lnTo>
                  <a:lnTo>
                    <a:pt x="1711" y="4921"/>
                  </a:lnTo>
                  <a:lnTo>
                    <a:pt x="1717" y="4932"/>
                  </a:lnTo>
                  <a:lnTo>
                    <a:pt x="1723" y="4945"/>
                  </a:lnTo>
                  <a:lnTo>
                    <a:pt x="1728" y="4958"/>
                  </a:lnTo>
                  <a:lnTo>
                    <a:pt x="1732" y="4970"/>
                  </a:lnTo>
                  <a:lnTo>
                    <a:pt x="1736" y="4983"/>
                  </a:lnTo>
                  <a:lnTo>
                    <a:pt x="1739" y="4997"/>
                  </a:lnTo>
                  <a:lnTo>
                    <a:pt x="1741" y="5010"/>
                  </a:lnTo>
                  <a:lnTo>
                    <a:pt x="1743" y="5025"/>
                  </a:lnTo>
                  <a:lnTo>
                    <a:pt x="1744" y="5038"/>
                  </a:lnTo>
                  <a:lnTo>
                    <a:pt x="1744" y="5052"/>
                  </a:lnTo>
                  <a:lnTo>
                    <a:pt x="1744" y="5066"/>
                  </a:lnTo>
                  <a:lnTo>
                    <a:pt x="1743" y="5080"/>
                  </a:lnTo>
                  <a:lnTo>
                    <a:pt x="1741" y="5095"/>
                  </a:lnTo>
                  <a:lnTo>
                    <a:pt x="1739" y="5108"/>
                  </a:lnTo>
                  <a:lnTo>
                    <a:pt x="1736" y="5121"/>
                  </a:lnTo>
                  <a:lnTo>
                    <a:pt x="1732" y="5134"/>
                  </a:lnTo>
                  <a:lnTo>
                    <a:pt x="1728" y="5147"/>
                  </a:lnTo>
                  <a:lnTo>
                    <a:pt x="1723" y="5159"/>
                  </a:lnTo>
                  <a:lnTo>
                    <a:pt x="1717" y="5172"/>
                  </a:lnTo>
                  <a:lnTo>
                    <a:pt x="1711" y="5184"/>
                  </a:lnTo>
                  <a:lnTo>
                    <a:pt x="1705" y="5195"/>
                  </a:lnTo>
                  <a:lnTo>
                    <a:pt x="1698" y="5206"/>
                  </a:lnTo>
                  <a:lnTo>
                    <a:pt x="1690" y="5217"/>
                  </a:lnTo>
                  <a:lnTo>
                    <a:pt x="1681" y="5227"/>
                  </a:lnTo>
                  <a:lnTo>
                    <a:pt x="1673" y="5238"/>
                  </a:lnTo>
                  <a:lnTo>
                    <a:pt x="1664" y="5248"/>
                  </a:lnTo>
                  <a:lnTo>
                    <a:pt x="1654" y="5257"/>
                  </a:lnTo>
                  <a:lnTo>
                    <a:pt x="1644" y="5265"/>
                  </a:lnTo>
                  <a:lnTo>
                    <a:pt x="1634" y="5273"/>
                  </a:lnTo>
                  <a:lnTo>
                    <a:pt x="1623" y="5281"/>
                  </a:lnTo>
                  <a:lnTo>
                    <a:pt x="1611" y="5288"/>
                  </a:lnTo>
                  <a:lnTo>
                    <a:pt x="1600" y="5294"/>
                  </a:lnTo>
                  <a:lnTo>
                    <a:pt x="1588" y="5300"/>
                  </a:lnTo>
                  <a:lnTo>
                    <a:pt x="1576" y="5307"/>
                  </a:lnTo>
                  <a:lnTo>
                    <a:pt x="1564" y="5312"/>
                  </a:lnTo>
                  <a:lnTo>
                    <a:pt x="1551" y="5316"/>
                  </a:lnTo>
                  <a:lnTo>
                    <a:pt x="1537" y="5319"/>
                  </a:lnTo>
                  <a:lnTo>
                    <a:pt x="1524" y="5322"/>
                  </a:lnTo>
                  <a:lnTo>
                    <a:pt x="1511" y="5325"/>
                  </a:lnTo>
                  <a:lnTo>
                    <a:pt x="1497" y="5327"/>
                  </a:lnTo>
                  <a:lnTo>
                    <a:pt x="1483" y="5328"/>
                  </a:lnTo>
                  <a:lnTo>
                    <a:pt x="1468" y="5328"/>
                  </a:lnTo>
                  <a:close/>
                  <a:moveTo>
                    <a:pt x="2755" y="4593"/>
                  </a:moveTo>
                  <a:lnTo>
                    <a:pt x="183" y="4593"/>
                  </a:lnTo>
                  <a:lnTo>
                    <a:pt x="183" y="919"/>
                  </a:lnTo>
                  <a:lnTo>
                    <a:pt x="2755" y="919"/>
                  </a:lnTo>
                  <a:lnTo>
                    <a:pt x="2755" y="459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 dirty="0">
                <a:solidFill>
                  <a:srgbClr val="FFFFFF"/>
                </a:solidFill>
              </a:endParaRPr>
            </a:p>
          </p:txBody>
        </p:sp>
        <p:sp>
          <p:nvSpPr>
            <p:cNvPr id="37" name="KSO_Shape"/>
            <p:cNvSpPr/>
            <p:nvPr/>
          </p:nvSpPr>
          <p:spPr bwMode="auto">
            <a:xfrm>
              <a:off x="7450968" y="4849865"/>
              <a:ext cx="258063" cy="350366"/>
            </a:xfrm>
            <a:custGeom>
              <a:avLst/>
              <a:gdLst>
                <a:gd name="T0" fmla="*/ 1228369 w 634"/>
                <a:gd name="T1" fmla="*/ 0 h 619"/>
                <a:gd name="T2" fmla="*/ 1228369 w 634"/>
                <a:gd name="T3" fmla="*/ 0 h 619"/>
                <a:gd name="T4" fmla="*/ 195223 w 634"/>
                <a:gd name="T5" fmla="*/ 0 h 619"/>
                <a:gd name="T6" fmla="*/ 0 w 634"/>
                <a:gd name="T7" fmla="*/ 215233 h 619"/>
                <a:gd name="T8" fmla="*/ 0 w 634"/>
                <a:gd name="T9" fmla="*/ 1585164 h 619"/>
                <a:gd name="T10" fmla="*/ 195223 w 634"/>
                <a:gd name="T11" fmla="*/ 1797488 h 619"/>
                <a:gd name="T12" fmla="*/ 1228369 w 634"/>
                <a:gd name="T13" fmla="*/ 1797488 h 619"/>
                <a:gd name="T14" fmla="*/ 1388495 w 634"/>
                <a:gd name="T15" fmla="*/ 1585164 h 619"/>
                <a:gd name="T16" fmla="*/ 1388495 w 634"/>
                <a:gd name="T17" fmla="*/ 215233 h 619"/>
                <a:gd name="T18" fmla="*/ 1228369 w 634"/>
                <a:gd name="T19" fmla="*/ 0 h 619"/>
                <a:gd name="T20" fmla="*/ 195223 w 634"/>
                <a:gd name="T21" fmla="*/ 1713140 h 619"/>
                <a:gd name="T22" fmla="*/ 195223 w 634"/>
                <a:gd name="T23" fmla="*/ 1713140 h 619"/>
                <a:gd name="T24" fmla="*/ 98708 w 634"/>
                <a:gd name="T25" fmla="*/ 1585164 h 619"/>
                <a:gd name="T26" fmla="*/ 98708 w 634"/>
                <a:gd name="T27" fmla="*/ 1541535 h 619"/>
                <a:gd name="T28" fmla="*/ 454058 w 634"/>
                <a:gd name="T29" fmla="*/ 1113977 h 619"/>
                <a:gd name="T30" fmla="*/ 873019 w 634"/>
                <a:gd name="T31" fmla="*/ 1713140 h 619"/>
                <a:gd name="T32" fmla="*/ 195223 w 634"/>
                <a:gd name="T33" fmla="*/ 1713140 h 619"/>
                <a:gd name="T34" fmla="*/ 1291981 w 634"/>
                <a:gd name="T35" fmla="*/ 1585164 h 619"/>
                <a:gd name="T36" fmla="*/ 1291981 w 634"/>
                <a:gd name="T37" fmla="*/ 1585164 h 619"/>
                <a:gd name="T38" fmla="*/ 1228369 w 634"/>
                <a:gd name="T39" fmla="*/ 1713140 h 619"/>
                <a:gd name="T40" fmla="*/ 1002437 w 634"/>
                <a:gd name="T41" fmla="*/ 1713140 h 619"/>
                <a:gd name="T42" fmla="*/ 679990 w 634"/>
                <a:gd name="T43" fmla="*/ 1285582 h 619"/>
                <a:gd name="T44" fmla="*/ 1033146 w 634"/>
                <a:gd name="T45" fmla="*/ 770768 h 619"/>
                <a:gd name="T46" fmla="*/ 1291981 w 634"/>
                <a:gd name="T47" fmla="*/ 1113977 h 619"/>
                <a:gd name="T48" fmla="*/ 1291981 w 634"/>
                <a:gd name="T49" fmla="*/ 1585164 h 619"/>
                <a:gd name="T50" fmla="*/ 1291981 w 634"/>
                <a:gd name="T51" fmla="*/ 986001 h 619"/>
                <a:gd name="T52" fmla="*/ 1291981 w 634"/>
                <a:gd name="T53" fmla="*/ 986001 h 619"/>
                <a:gd name="T54" fmla="*/ 1033146 w 634"/>
                <a:gd name="T55" fmla="*/ 599163 h 619"/>
                <a:gd name="T56" fmla="*/ 614184 w 634"/>
                <a:gd name="T57" fmla="*/ 1198326 h 619"/>
                <a:gd name="T58" fmla="*/ 454058 w 634"/>
                <a:gd name="T59" fmla="*/ 942373 h 619"/>
                <a:gd name="T60" fmla="*/ 98708 w 634"/>
                <a:gd name="T61" fmla="*/ 1369931 h 619"/>
                <a:gd name="T62" fmla="*/ 98708 w 634"/>
                <a:gd name="T63" fmla="*/ 215233 h 619"/>
                <a:gd name="T64" fmla="*/ 195223 w 634"/>
                <a:gd name="T65" fmla="*/ 84348 h 619"/>
                <a:gd name="T66" fmla="*/ 1228369 w 634"/>
                <a:gd name="T67" fmla="*/ 84348 h 619"/>
                <a:gd name="T68" fmla="*/ 1291981 w 634"/>
                <a:gd name="T69" fmla="*/ 215233 h 619"/>
                <a:gd name="T70" fmla="*/ 1291981 w 634"/>
                <a:gd name="T71" fmla="*/ 986001 h 619"/>
                <a:gd name="T72" fmla="*/ 355350 w 634"/>
                <a:gd name="T73" fmla="*/ 215233 h 619"/>
                <a:gd name="T74" fmla="*/ 355350 w 634"/>
                <a:gd name="T75" fmla="*/ 215233 h 619"/>
                <a:gd name="T76" fmla="*/ 195223 w 634"/>
                <a:gd name="T77" fmla="*/ 427558 h 619"/>
                <a:gd name="T78" fmla="*/ 355350 w 634"/>
                <a:gd name="T79" fmla="*/ 686420 h 619"/>
                <a:gd name="T80" fmla="*/ 517670 w 634"/>
                <a:gd name="T81" fmla="*/ 427558 h 619"/>
                <a:gd name="T82" fmla="*/ 355350 w 634"/>
                <a:gd name="T83" fmla="*/ 215233 h 619"/>
                <a:gd name="T84" fmla="*/ 355350 w 634"/>
                <a:gd name="T85" fmla="*/ 558443 h 619"/>
                <a:gd name="T86" fmla="*/ 355350 w 634"/>
                <a:gd name="T87" fmla="*/ 558443 h 619"/>
                <a:gd name="T88" fmla="*/ 258835 w 634"/>
                <a:gd name="T89" fmla="*/ 427558 h 619"/>
                <a:gd name="T90" fmla="*/ 355350 w 634"/>
                <a:gd name="T91" fmla="*/ 343210 h 619"/>
                <a:gd name="T92" fmla="*/ 454058 w 634"/>
                <a:gd name="T93" fmla="*/ 427558 h 619"/>
                <a:gd name="T94" fmla="*/ 355350 w 634"/>
                <a:gd name="T95" fmla="*/ 558443 h 619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0" t="0" r="r" b="b"/>
              <a:pathLst>
                <a:path w="634" h="619">
                  <a:moveTo>
                    <a:pt x="560" y="0"/>
                  </a:moveTo>
                  <a:lnTo>
                    <a:pt x="560" y="0"/>
                  </a:lnTo>
                  <a:cubicBezTo>
                    <a:pt x="89" y="0"/>
                    <a:pt x="89" y="0"/>
                    <a:pt x="89" y="0"/>
                  </a:cubicBezTo>
                  <a:cubicBezTo>
                    <a:pt x="45" y="0"/>
                    <a:pt x="0" y="29"/>
                    <a:pt x="0" y="74"/>
                  </a:cubicBezTo>
                  <a:cubicBezTo>
                    <a:pt x="0" y="545"/>
                    <a:pt x="0" y="545"/>
                    <a:pt x="0" y="545"/>
                  </a:cubicBezTo>
                  <a:cubicBezTo>
                    <a:pt x="0" y="589"/>
                    <a:pt x="45" y="618"/>
                    <a:pt x="89" y="618"/>
                  </a:cubicBezTo>
                  <a:cubicBezTo>
                    <a:pt x="560" y="618"/>
                    <a:pt x="560" y="618"/>
                    <a:pt x="560" y="618"/>
                  </a:cubicBezTo>
                  <a:cubicBezTo>
                    <a:pt x="604" y="618"/>
                    <a:pt x="633" y="589"/>
                    <a:pt x="633" y="545"/>
                  </a:cubicBezTo>
                  <a:cubicBezTo>
                    <a:pt x="633" y="74"/>
                    <a:pt x="633" y="74"/>
                    <a:pt x="633" y="74"/>
                  </a:cubicBezTo>
                  <a:cubicBezTo>
                    <a:pt x="633" y="29"/>
                    <a:pt x="604" y="0"/>
                    <a:pt x="560" y="0"/>
                  </a:cubicBezTo>
                  <a:close/>
                  <a:moveTo>
                    <a:pt x="89" y="589"/>
                  </a:moveTo>
                  <a:lnTo>
                    <a:pt x="89" y="589"/>
                  </a:lnTo>
                  <a:cubicBezTo>
                    <a:pt x="59" y="589"/>
                    <a:pt x="45" y="559"/>
                    <a:pt x="45" y="545"/>
                  </a:cubicBezTo>
                  <a:cubicBezTo>
                    <a:pt x="45" y="530"/>
                    <a:pt x="45" y="530"/>
                    <a:pt x="45" y="530"/>
                  </a:cubicBezTo>
                  <a:cubicBezTo>
                    <a:pt x="207" y="383"/>
                    <a:pt x="207" y="383"/>
                    <a:pt x="207" y="383"/>
                  </a:cubicBezTo>
                  <a:cubicBezTo>
                    <a:pt x="398" y="589"/>
                    <a:pt x="398" y="589"/>
                    <a:pt x="398" y="589"/>
                  </a:cubicBezTo>
                  <a:lnTo>
                    <a:pt x="89" y="589"/>
                  </a:lnTo>
                  <a:close/>
                  <a:moveTo>
                    <a:pt x="589" y="545"/>
                  </a:moveTo>
                  <a:lnTo>
                    <a:pt x="589" y="545"/>
                  </a:lnTo>
                  <a:cubicBezTo>
                    <a:pt x="589" y="559"/>
                    <a:pt x="575" y="589"/>
                    <a:pt x="560" y="589"/>
                  </a:cubicBezTo>
                  <a:cubicBezTo>
                    <a:pt x="457" y="589"/>
                    <a:pt x="457" y="589"/>
                    <a:pt x="457" y="589"/>
                  </a:cubicBezTo>
                  <a:cubicBezTo>
                    <a:pt x="310" y="442"/>
                    <a:pt x="310" y="442"/>
                    <a:pt x="310" y="442"/>
                  </a:cubicBezTo>
                  <a:cubicBezTo>
                    <a:pt x="471" y="265"/>
                    <a:pt x="471" y="265"/>
                    <a:pt x="471" y="265"/>
                  </a:cubicBezTo>
                  <a:cubicBezTo>
                    <a:pt x="589" y="383"/>
                    <a:pt x="589" y="383"/>
                    <a:pt x="589" y="383"/>
                  </a:cubicBezTo>
                  <a:lnTo>
                    <a:pt x="589" y="545"/>
                  </a:lnTo>
                  <a:close/>
                  <a:moveTo>
                    <a:pt x="589" y="339"/>
                  </a:moveTo>
                  <a:lnTo>
                    <a:pt x="589" y="339"/>
                  </a:lnTo>
                  <a:cubicBezTo>
                    <a:pt x="471" y="206"/>
                    <a:pt x="471" y="206"/>
                    <a:pt x="471" y="206"/>
                  </a:cubicBezTo>
                  <a:cubicBezTo>
                    <a:pt x="280" y="412"/>
                    <a:pt x="280" y="412"/>
                    <a:pt x="280" y="412"/>
                  </a:cubicBezTo>
                  <a:cubicBezTo>
                    <a:pt x="207" y="324"/>
                    <a:pt x="207" y="324"/>
                    <a:pt x="207" y="324"/>
                  </a:cubicBezTo>
                  <a:cubicBezTo>
                    <a:pt x="45" y="471"/>
                    <a:pt x="45" y="471"/>
                    <a:pt x="45" y="471"/>
                  </a:cubicBezTo>
                  <a:cubicBezTo>
                    <a:pt x="45" y="74"/>
                    <a:pt x="45" y="74"/>
                    <a:pt x="45" y="74"/>
                  </a:cubicBezTo>
                  <a:cubicBezTo>
                    <a:pt x="45" y="59"/>
                    <a:pt x="59" y="29"/>
                    <a:pt x="89" y="29"/>
                  </a:cubicBezTo>
                  <a:cubicBezTo>
                    <a:pt x="560" y="29"/>
                    <a:pt x="560" y="29"/>
                    <a:pt x="560" y="29"/>
                  </a:cubicBezTo>
                  <a:cubicBezTo>
                    <a:pt x="575" y="29"/>
                    <a:pt x="589" y="59"/>
                    <a:pt x="589" y="74"/>
                  </a:cubicBezTo>
                  <a:lnTo>
                    <a:pt x="589" y="339"/>
                  </a:lnTo>
                  <a:close/>
                  <a:moveTo>
                    <a:pt x="162" y="74"/>
                  </a:moveTo>
                  <a:lnTo>
                    <a:pt x="162" y="74"/>
                  </a:lnTo>
                  <a:cubicBezTo>
                    <a:pt x="118" y="74"/>
                    <a:pt x="89" y="103"/>
                    <a:pt x="89" y="147"/>
                  </a:cubicBezTo>
                  <a:cubicBezTo>
                    <a:pt x="89" y="192"/>
                    <a:pt x="118" y="236"/>
                    <a:pt x="162" y="236"/>
                  </a:cubicBezTo>
                  <a:cubicBezTo>
                    <a:pt x="207" y="236"/>
                    <a:pt x="236" y="192"/>
                    <a:pt x="236" y="147"/>
                  </a:cubicBezTo>
                  <a:cubicBezTo>
                    <a:pt x="236" y="103"/>
                    <a:pt x="207" y="74"/>
                    <a:pt x="162" y="74"/>
                  </a:cubicBezTo>
                  <a:close/>
                  <a:moveTo>
                    <a:pt x="162" y="192"/>
                  </a:moveTo>
                  <a:lnTo>
                    <a:pt x="162" y="192"/>
                  </a:lnTo>
                  <a:cubicBezTo>
                    <a:pt x="148" y="192"/>
                    <a:pt x="118" y="177"/>
                    <a:pt x="118" y="147"/>
                  </a:cubicBezTo>
                  <a:cubicBezTo>
                    <a:pt x="118" y="133"/>
                    <a:pt x="148" y="118"/>
                    <a:pt x="162" y="118"/>
                  </a:cubicBezTo>
                  <a:cubicBezTo>
                    <a:pt x="177" y="118"/>
                    <a:pt x="207" y="133"/>
                    <a:pt x="207" y="147"/>
                  </a:cubicBezTo>
                  <a:cubicBezTo>
                    <a:pt x="207" y="177"/>
                    <a:pt x="177" y="192"/>
                    <a:pt x="162" y="19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wrap="none" lIns="121908" tIns="60955" rIns="121908" bIns="60955" anchor="ctr" anchorCtr="1"/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/>
            </a:p>
          </p:txBody>
        </p:sp>
      </p:grpSp>
      <p:sp>
        <p:nvSpPr>
          <p:cNvPr id="38" name="KSO_Shape"/>
          <p:cNvSpPr/>
          <p:nvPr/>
        </p:nvSpPr>
        <p:spPr bwMode="auto">
          <a:xfrm>
            <a:off x="5672138" y="2979738"/>
            <a:ext cx="442912" cy="423862"/>
          </a:xfrm>
          <a:custGeom>
            <a:avLst/>
            <a:gdLst>
              <a:gd name="T0" fmla="*/ 1752250 w 2273300"/>
              <a:gd name="T1" fmla="*/ 1524972 h 2176463"/>
              <a:gd name="T2" fmla="*/ 1869430 w 2273300"/>
              <a:gd name="T3" fmla="*/ 1671139 h 2176463"/>
              <a:gd name="T4" fmla="*/ 1171486 w 2273300"/>
              <a:gd name="T5" fmla="*/ 1671139 h 2176463"/>
              <a:gd name="T6" fmla="*/ 1288667 w 2273300"/>
              <a:gd name="T7" fmla="*/ 1524972 h 2176463"/>
              <a:gd name="T8" fmla="*/ 706025 w 2273300"/>
              <a:gd name="T9" fmla="*/ 1587189 h 2176463"/>
              <a:gd name="T10" fmla="*/ 173283 w 2273300"/>
              <a:gd name="T11" fmla="*/ 1624684 h 2176463"/>
              <a:gd name="T12" fmla="*/ 78417 w 2273300"/>
              <a:gd name="T13" fmla="*/ 1569768 h 2176463"/>
              <a:gd name="T14" fmla="*/ 1520541 w 2273300"/>
              <a:gd name="T15" fmla="*/ 1822450 h 2176463"/>
              <a:gd name="T16" fmla="*/ 240532 w 2273300"/>
              <a:gd name="T17" fmla="*/ 1482818 h 2176463"/>
              <a:gd name="T18" fmla="*/ 1668580 w 2273300"/>
              <a:gd name="T19" fmla="*/ 1152897 h 2176463"/>
              <a:gd name="T20" fmla="*/ 1713938 w 2273300"/>
              <a:gd name="T21" fmla="*/ 1259326 h 2176463"/>
              <a:gd name="T22" fmla="*/ 1626711 w 2273300"/>
              <a:gd name="T23" fmla="*/ 1413149 h 2176463"/>
              <a:gd name="T24" fmla="*/ 1493960 w 2273300"/>
              <a:gd name="T25" fmla="*/ 1467196 h 2176463"/>
              <a:gd name="T26" fmla="*/ 1375497 w 2273300"/>
              <a:gd name="T27" fmla="*/ 1327008 h 2176463"/>
              <a:gd name="T28" fmla="*/ 1336452 w 2273300"/>
              <a:gd name="T29" fmla="*/ 1216256 h 2176463"/>
              <a:gd name="T30" fmla="*/ 1413379 w 2273300"/>
              <a:gd name="T31" fmla="*/ 1099350 h 2176463"/>
              <a:gd name="T32" fmla="*/ 1594478 w 2273300"/>
              <a:gd name="T33" fmla="*/ 1075736 h 2176463"/>
              <a:gd name="T34" fmla="*/ 528676 w 2273300"/>
              <a:gd name="T35" fmla="*/ 1132609 h 2176463"/>
              <a:gd name="T36" fmla="*/ 580513 w 2273300"/>
              <a:gd name="T37" fmla="*/ 1251012 h 2176463"/>
              <a:gd name="T38" fmla="*/ 500098 w 2273300"/>
              <a:gd name="T39" fmla="*/ 1400511 h 2176463"/>
              <a:gd name="T40" fmla="*/ 372166 w 2273300"/>
              <a:gd name="T41" fmla="*/ 1470188 h 2176463"/>
              <a:gd name="T42" fmla="*/ 244565 w 2273300"/>
              <a:gd name="T43" fmla="*/ 1342806 h 2176463"/>
              <a:gd name="T44" fmla="*/ 196549 w 2273300"/>
              <a:gd name="T45" fmla="*/ 1222242 h 2176463"/>
              <a:gd name="T46" fmla="*/ 262342 w 2273300"/>
              <a:gd name="T47" fmla="*/ 1095027 h 2176463"/>
              <a:gd name="T48" fmla="*/ 449092 w 2273300"/>
              <a:gd name="T49" fmla="*/ 1080725 h 2176463"/>
              <a:gd name="T50" fmla="*/ 1630859 w 2273300"/>
              <a:gd name="T51" fmla="*/ 988742 h 2176463"/>
              <a:gd name="T52" fmla="*/ 1692829 w 2273300"/>
              <a:gd name="T53" fmla="*/ 1041724 h 2176463"/>
              <a:gd name="T54" fmla="*/ 1680535 w 2273300"/>
              <a:gd name="T55" fmla="*/ 1171347 h 2176463"/>
              <a:gd name="T56" fmla="*/ 1615409 w 2273300"/>
              <a:gd name="T57" fmla="*/ 1055553 h 2176463"/>
              <a:gd name="T58" fmla="*/ 1437308 w 2273300"/>
              <a:gd name="T59" fmla="*/ 1098205 h 2176463"/>
              <a:gd name="T60" fmla="*/ 1349587 w 2273300"/>
              <a:gd name="T61" fmla="*/ 1199671 h 2176463"/>
              <a:gd name="T62" fmla="*/ 1357229 w 2273300"/>
              <a:gd name="T63" fmla="*/ 1049055 h 2176463"/>
              <a:gd name="T64" fmla="*/ 1486152 w 2273300"/>
              <a:gd name="T65" fmla="*/ 959251 h 2176463"/>
              <a:gd name="T66" fmla="*/ 501027 w 2273300"/>
              <a:gd name="T67" fmla="*/ 995073 h 2176463"/>
              <a:gd name="T68" fmla="*/ 562886 w 2273300"/>
              <a:gd name="T69" fmla="*/ 1061051 h 2176463"/>
              <a:gd name="T70" fmla="*/ 538941 w 2273300"/>
              <a:gd name="T71" fmla="*/ 1137525 h 2176463"/>
              <a:gd name="T72" fmla="*/ 464609 w 2273300"/>
              <a:gd name="T73" fmla="*/ 1064882 h 2176463"/>
              <a:gd name="T74" fmla="*/ 283022 w 2273300"/>
              <a:gd name="T75" fmla="*/ 1095039 h 2176463"/>
              <a:gd name="T76" fmla="*/ 205033 w 2273300"/>
              <a:gd name="T77" fmla="*/ 1193507 h 2176463"/>
              <a:gd name="T78" fmla="*/ 231806 w 2273300"/>
              <a:gd name="T79" fmla="*/ 1028895 h 2176463"/>
              <a:gd name="T80" fmla="*/ 387120 w 2273300"/>
              <a:gd name="T81" fmla="*/ 957085 h 2176463"/>
              <a:gd name="T82" fmla="*/ 1184987 w 2273300"/>
              <a:gd name="T83" fmla="*/ 567903 h 2176463"/>
              <a:gd name="T84" fmla="*/ 1302591 w 2273300"/>
              <a:gd name="T85" fmla="*/ 714144 h 2176463"/>
              <a:gd name="T86" fmla="*/ 603610 w 2273300"/>
              <a:gd name="T87" fmla="*/ 714144 h 2176463"/>
              <a:gd name="T88" fmla="*/ 720791 w 2273300"/>
              <a:gd name="T89" fmla="*/ 567903 h 2176463"/>
              <a:gd name="T90" fmla="*/ 1058337 w 2273300"/>
              <a:gd name="T91" fmla="*/ 108502 h 2176463"/>
              <a:gd name="T92" fmla="*/ 1119811 w 2273300"/>
              <a:gd name="T93" fmla="*/ 244588 h 2176463"/>
              <a:gd name="T94" fmla="*/ 1128285 w 2273300"/>
              <a:gd name="T95" fmla="*/ 328334 h 2176463"/>
              <a:gd name="T96" fmla="*/ 1027268 w 2273300"/>
              <a:gd name="T97" fmla="*/ 487681 h 2176463"/>
              <a:gd name="T98" fmla="*/ 887538 w 2273300"/>
              <a:gd name="T99" fmla="*/ 491835 h 2176463"/>
              <a:gd name="T100" fmla="*/ 785192 w 2273300"/>
              <a:gd name="T101" fmla="*/ 332487 h 2176463"/>
              <a:gd name="T102" fmla="*/ 785524 w 2273300"/>
              <a:gd name="T103" fmla="*/ 246084 h 2176463"/>
              <a:gd name="T104" fmla="*/ 879397 w 2273300"/>
              <a:gd name="T105" fmla="*/ 148713 h 2176463"/>
              <a:gd name="T106" fmla="*/ 945358 w 2273300"/>
              <a:gd name="T107" fmla="*/ 0 h 2176463"/>
              <a:gd name="T108" fmla="*/ 1081924 w 2273300"/>
              <a:gd name="T109" fmla="*/ 41458 h 2176463"/>
              <a:gd name="T110" fmla="*/ 1136749 w 2273300"/>
              <a:gd name="T111" fmla="*/ 138360 h 2176463"/>
              <a:gd name="T112" fmla="*/ 1100532 w 2273300"/>
              <a:gd name="T113" fmla="*/ 155509 h 2176463"/>
              <a:gd name="T114" fmla="*/ 1013143 w 2273300"/>
              <a:gd name="T115" fmla="*/ 118380 h 2176463"/>
              <a:gd name="T116" fmla="*/ 825406 w 2273300"/>
              <a:gd name="T117" fmla="*/ 130868 h 2176463"/>
              <a:gd name="T118" fmla="*/ 770912 w 2273300"/>
              <a:gd name="T119" fmla="*/ 207956 h 2176463"/>
              <a:gd name="T120" fmla="*/ 814109 w 2273300"/>
              <a:gd name="T121" fmla="*/ 53113 h 2176463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0" t="0" r="r" b="b"/>
            <a:pathLst>
              <a:path w="2273300" h="2176463">
                <a:moveTo>
                  <a:pt x="1792089" y="1792288"/>
                </a:moveTo>
                <a:lnTo>
                  <a:pt x="1838722" y="1792288"/>
                </a:lnTo>
                <a:lnTo>
                  <a:pt x="1862138" y="1836777"/>
                </a:lnTo>
                <a:lnTo>
                  <a:pt x="1845668" y="1853782"/>
                </a:lnTo>
                <a:lnTo>
                  <a:pt x="1860749" y="1956205"/>
                </a:lnTo>
                <a:lnTo>
                  <a:pt x="1815306" y="2124076"/>
                </a:lnTo>
                <a:lnTo>
                  <a:pt x="1770063" y="1956205"/>
                </a:lnTo>
                <a:lnTo>
                  <a:pt x="1784945" y="1853782"/>
                </a:lnTo>
                <a:lnTo>
                  <a:pt x="1768475" y="1836777"/>
                </a:lnTo>
                <a:lnTo>
                  <a:pt x="1792089" y="1792288"/>
                </a:lnTo>
                <a:close/>
                <a:moveTo>
                  <a:pt x="436265" y="1792288"/>
                </a:moveTo>
                <a:lnTo>
                  <a:pt x="482897" y="1792288"/>
                </a:lnTo>
                <a:lnTo>
                  <a:pt x="506413" y="1836777"/>
                </a:lnTo>
                <a:lnTo>
                  <a:pt x="490271" y="1853782"/>
                </a:lnTo>
                <a:lnTo>
                  <a:pt x="505217" y="1956205"/>
                </a:lnTo>
                <a:lnTo>
                  <a:pt x="459781" y="2124076"/>
                </a:lnTo>
                <a:lnTo>
                  <a:pt x="414145" y="1956205"/>
                </a:lnTo>
                <a:lnTo>
                  <a:pt x="428892" y="1853782"/>
                </a:lnTo>
                <a:lnTo>
                  <a:pt x="412750" y="1836777"/>
                </a:lnTo>
                <a:lnTo>
                  <a:pt x="436265" y="1792288"/>
                </a:lnTo>
                <a:close/>
                <a:moveTo>
                  <a:pt x="2008108" y="1781175"/>
                </a:moveTo>
                <a:lnTo>
                  <a:pt x="2034885" y="1793856"/>
                </a:lnTo>
                <a:lnTo>
                  <a:pt x="2063051" y="1807330"/>
                </a:lnTo>
                <a:lnTo>
                  <a:pt x="2077134" y="1814265"/>
                </a:lnTo>
                <a:lnTo>
                  <a:pt x="2091018" y="1821199"/>
                </a:lnTo>
                <a:lnTo>
                  <a:pt x="2104704" y="1828332"/>
                </a:lnTo>
                <a:lnTo>
                  <a:pt x="2117795" y="1835465"/>
                </a:lnTo>
                <a:lnTo>
                  <a:pt x="2130489" y="1842400"/>
                </a:lnTo>
                <a:lnTo>
                  <a:pt x="2142390" y="1849335"/>
                </a:lnTo>
                <a:lnTo>
                  <a:pt x="2153498" y="1856072"/>
                </a:lnTo>
                <a:lnTo>
                  <a:pt x="2163613" y="1862412"/>
                </a:lnTo>
                <a:lnTo>
                  <a:pt x="2172341" y="1868753"/>
                </a:lnTo>
                <a:lnTo>
                  <a:pt x="2176308" y="1871725"/>
                </a:lnTo>
                <a:lnTo>
                  <a:pt x="2179878" y="1874697"/>
                </a:lnTo>
                <a:lnTo>
                  <a:pt x="2183250" y="1877273"/>
                </a:lnTo>
                <a:lnTo>
                  <a:pt x="2186225" y="1880245"/>
                </a:lnTo>
                <a:lnTo>
                  <a:pt x="2188605" y="1882623"/>
                </a:lnTo>
                <a:lnTo>
                  <a:pt x="2190589" y="1885198"/>
                </a:lnTo>
                <a:lnTo>
                  <a:pt x="2192176" y="1887378"/>
                </a:lnTo>
                <a:lnTo>
                  <a:pt x="2193762" y="1889756"/>
                </a:lnTo>
                <a:lnTo>
                  <a:pt x="2196738" y="1895502"/>
                </a:lnTo>
                <a:lnTo>
                  <a:pt x="2200110" y="1902040"/>
                </a:lnTo>
                <a:lnTo>
                  <a:pt x="2203481" y="1909966"/>
                </a:lnTo>
                <a:lnTo>
                  <a:pt x="2206853" y="1918288"/>
                </a:lnTo>
                <a:lnTo>
                  <a:pt x="2210027" y="1927798"/>
                </a:lnTo>
                <a:lnTo>
                  <a:pt x="2213597" y="1937705"/>
                </a:lnTo>
                <a:lnTo>
                  <a:pt x="2216969" y="1948405"/>
                </a:lnTo>
                <a:lnTo>
                  <a:pt x="2220539" y="1959699"/>
                </a:lnTo>
                <a:lnTo>
                  <a:pt x="2224110" y="1971389"/>
                </a:lnTo>
                <a:lnTo>
                  <a:pt x="2230853" y="1995760"/>
                </a:lnTo>
                <a:lnTo>
                  <a:pt x="2237597" y="2021320"/>
                </a:lnTo>
                <a:lnTo>
                  <a:pt x="2243944" y="2046682"/>
                </a:lnTo>
                <a:lnTo>
                  <a:pt x="2249895" y="2071648"/>
                </a:lnTo>
                <a:lnTo>
                  <a:pt x="2255449" y="2095424"/>
                </a:lnTo>
                <a:lnTo>
                  <a:pt x="2264771" y="2136835"/>
                </a:lnTo>
                <a:lnTo>
                  <a:pt x="2271118" y="2165764"/>
                </a:lnTo>
                <a:lnTo>
                  <a:pt x="2273300" y="2176463"/>
                </a:lnTo>
                <a:lnTo>
                  <a:pt x="1833562" y="2176463"/>
                </a:lnTo>
                <a:lnTo>
                  <a:pt x="2066423" y="1940281"/>
                </a:lnTo>
                <a:lnTo>
                  <a:pt x="1991844" y="1885198"/>
                </a:lnTo>
                <a:lnTo>
                  <a:pt x="2053530" y="1859837"/>
                </a:lnTo>
                <a:lnTo>
                  <a:pt x="2008108" y="1781175"/>
                </a:lnTo>
                <a:close/>
                <a:moveTo>
                  <a:pt x="1620718" y="1781175"/>
                </a:moveTo>
                <a:lnTo>
                  <a:pt x="1575296" y="1859837"/>
                </a:lnTo>
                <a:lnTo>
                  <a:pt x="1636983" y="1885198"/>
                </a:lnTo>
                <a:lnTo>
                  <a:pt x="1562404" y="1940281"/>
                </a:lnTo>
                <a:lnTo>
                  <a:pt x="1795463" y="2176463"/>
                </a:lnTo>
                <a:lnTo>
                  <a:pt x="1355725" y="2176463"/>
                </a:lnTo>
                <a:lnTo>
                  <a:pt x="1357907" y="2165764"/>
                </a:lnTo>
                <a:lnTo>
                  <a:pt x="1364056" y="2136835"/>
                </a:lnTo>
                <a:lnTo>
                  <a:pt x="1373378" y="2095424"/>
                </a:lnTo>
                <a:lnTo>
                  <a:pt x="1378932" y="2071648"/>
                </a:lnTo>
                <a:lnTo>
                  <a:pt x="1384882" y="2046682"/>
                </a:lnTo>
                <a:lnTo>
                  <a:pt x="1391428" y="2021320"/>
                </a:lnTo>
                <a:lnTo>
                  <a:pt x="1397973" y="1995760"/>
                </a:lnTo>
                <a:lnTo>
                  <a:pt x="1404915" y="1971389"/>
                </a:lnTo>
                <a:lnTo>
                  <a:pt x="1408486" y="1959699"/>
                </a:lnTo>
                <a:lnTo>
                  <a:pt x="1412056" y="1948405"/>
                </a:lnTo>
                <a:lnTo>
                  <a:pt x="1415229" y="1937705"/>
                </a:lnTo>
                <a:lnTo>
                  <a:pt x="1418800" y="1927798"/>
                </a:lnTo>
                <a:lnTo>
                  <a:pt x="1422172" y="1918288"/>
                </a:lnTo>
                <a:lnTo>
                  <a:pt x="1425742" y="1909966"/>
                </a:lnTo>
                <a:lnTo>
                  <a:pt x="1428717" y="1902040"/>
                </a:lnTo>
                <a:lnTo>
                  <a:pt x="1432089" y="1895502"/>
                </a:lnTo>
                <a:lnTo>
                  <a:pt x="1435263" y="1889756"/>
                </a:lnTo>
                <a:lnTo>
                  <a:pt x="1436849" y="1887378"/>
                </a:lnTo>
                <a:lnTo>
                  <a:pt x="1438436" y="1885198"/>
                </a:lnTo>
                <a:lnTo>
                  <a:pt x="1440420" y="1882623"/>
                </a:lnTo>
                <a:lnTo>
                  <a:pt x="1442998" y="1880245"/>
                </a:lnTo>
                <a:lnTo>
                  <a:pt x="1445973" y="1877273"/>
                </a:lnTo>
                <a:lnTo>
                  <a:pt x="1448949" y="1874697"/>
                </a:lnTo>
                <a:lnTo>
                  <a:pt x="1452717" y="1871725"/>
                </a:lnTo>
                <a:lnTo>
                  <a:pt x="1456486" y="1868753"/>
                </a:lnTo>
                <a:lnTo>
                  <a:pt x="1465412" y="1862412"/>
                </a:lnTo>
                <a:lnTo>
                  <a:pt x="1475527" y="1856072"/>
                </a:lnTo>
                <a:lnTo>
                  <a:pt x="1486436" y="1849335"/>
                </a:lnTo>
                <a:lnTo>
                  <a:pt x="1498337" y="1842400"/>
                </a:lnTo>
                <a:lnTo>
                  <a:pt x="1511032" y="1835465"/>
                </a:lnTo>
                <a:lnTo>
                  <a:pt x="1524123" y="1828332"/>
                </a:lnTo>
                <a:lnTo>
                  <a:pt x="1537809" y="1821199"/>
                </a:lnTo>
                <a:lnTo>
                  <a:pt x="1551891" y="1814265"/>
                </a:lnTo>
                <a:lnTo>
                  <a:pt x="1565776" y="1807330"/>
                </a:lnTo>
                <a:lnTo>
                  <a:pt x="1593941" y="1793856"/>
                </a:lnTo>
                <a:lnTo>
                  <a:pt x="1620718" y="1781175"/>
                </a:lnTo>
                <a:close/>
                <a:moveTo>
                  <a:pt x="652814" y="1781175"/>
                </a:moveTo>
                <a:lnTo>
                  <a:pt x="680086" y="1793856"/>
                </a:lnTo>
                <a:lnTo>
                  <a:pt x="708154" y="1807330"/>
                </a:lnTo>
                <a:lnTo>
                  <a:pt x="722287" y="1814265"/>
                </a:lnTo>
                <a:lnTo>
                  <a:pt x="736421" y="1821199"/>
                </a:lnTo>
                <a:lnTo>
                  <a:pt x="749957" y="1828332"/>
                </a:lnTo>
                <a:lnTo>
                  <a:pt x="763295" y="1835465"/>
                </a:lnTo>
                <a:lnTo>
                  <a:pt x="775836" y="1842400"/>
                </a:lnTo>
                <a:lnTo>
                  <a:pt x="787779" y="1849335"/>
                </a:lnTo>
                <a:lnTo>
                  <a:pt x="798928" y="1856072"/>
                </a:lnTo>
                <a:lnTo>
                  <a:pt x="808881" y="1862412"/>
                </a:lnTo>
                <a:lnTo>
                  <a:pt x="817839" y="1868753"/>
                </a:lnTo>
                <a:lnTo>
                  <a:pt x="821820" y="1871725"/>
                </a:lnTo>
                <a:lnTo>
                  <a:pt x="825403" y="1874697"/>
                </a:lnTo>
                <a:lnTo>
                  <a:pt x="828588" y="1877273"/>
                </a:lnTo>
                <a:lnTo>
                  <a:pt x="831574" y="1880245"/>
                </a:lnTo>
                <a:lnTo>
                  <a:pt x="833963" y="1882623"/>
                </a:lnTo>
                <a:lnTo>
                  <a:pt x="835953" y="1885198"/>
                </a:lnTo>
                <a:lnTo>
                  <a:pt x="837546" y="1887378"/>
                </a:lnTo>
                <a:lnTo>
                  <a:pt x="839138" y="1889756"/>
                </a:lnTo>
                <a:lnTo>
                  <a:pt x="842523" y="1895502"/>
                </a:lnTo>
                <a:lnTo>
                  <a:pt x="845509" y="1902040"/>
                </a:lnTo>
                <a:lnTo>
                  <a:pt x="848893" y="1909966"/>
                </a:lnTo>
                <a:lnTo>
                  <a:pt x="852277" y="1918288"/>
                </a:lnTo>
                <a:lnTo>
                  <a:pt x="855860" y="1927798"/>
                </a:lnTo>
                <a:lnTo>
                  <a:pt x="859244" y="1937705"/>
                </a:lnTo>
                <a:lnTo>
                  <a:pt x="862628" y="1948405"/>
                </a:lnTo>
                <a:lnTo>
                  <a:pt x="866211" y="1959699"/>
                </a:lnTo>
                <a:lnTo>
                  <a:pt x="869595" y="1971389"/>
                </a:lnTo>
                <a:lnTo>
                  <a:pt x="876563" y="1995760"/>
                </a:lnTo>
                <a:lnTo>
                  <a:pt x="883132" y="2021320"/>
                </a:lnTo>
                <a:lnTo>
                  <a:pt x="889701" y="2046682"/>
                </a:lnTo>
                <a:lnTo>
                  <a:pt x="895872" y="2071648"/>
                </a:lnTo>
                <a:lnTo>
                  <a:pt x="901446" y="2095424"/>
                </a:lnTo>
                <a:lnTo>
                  <a:pt x="910802" y="2136835"/>
                </a:lnTo>
                <a:lnTo>
                  <a:pt x="916973" y="2165764"/>
                </a:lnTo>
                <a:lnTo>
                  <a:pt x="919162" y="2176463"/>
                </a:lnTo>
                <a:lnTo>
                  <a:pt x="477837" y="2176463"/>
                </a:lnTo>
                <a:lnTo>
                  <a:pt x="711538" y="1940281"/>
                </a:lnTo>
                <a:lnTo>
                  <a:pt x="636889" y="1885198"/>
                </a:lnTo>
                <a:lnTo>
                  <a:pt x="698798" y="1859837"/>
                </a:lnTo>
                <a:lnTo>
                  <a:pt x="652814" y="1781175"/>
                </a:lnTo>
                <a:close/>
                <a:moveTo>
                  <a:pt x="265270" y="1781175"/>
                </a:moveTo>
                <a:lnTo>
                  <a:pt x="219670" y="1859837"/>
                </a:lnTo>
                <a:lnTo>
                  <a:pt x="281131" y="1885198"/>
                </a:lnTo>
                <a:lnTo>
                  <a:pt x="206784" y="1940281"/>
                </a:lnTo>
                <a:lnTo>
                  <a:pt x="439738" y="2176463"/>
                </a:lnTo>
                <a:lnTo>
                  <a:pt x="0" y="2176463"/>
                </a:lnTo>
                <a:lnTo>
                  <a:pt x="2181" y="2165764"/>
                </a:lnTo>
                <a:lnTo>
                  <a:pt x="8327" y="2136835"/>
                </a:lnTo>
                <a:lnTo>
                  <a:pt x="17645" y="2095424"/>
                </a:lnTo>
                <a:lnTo>
                  <a:pt x="23196" y="2071648"/>
                </a:lnTo>
                <a:lnTo>
                  <a:pt x="29540" y="2046682"/>
                </a:lnTo>
                <a:lnTo>
                  <a:pt x="35885" y="2021320"/>
                </a:lnTo>
                <a:lnTo>
                  <a:pt x="42625" y="1995760"/>
                </a:lnTo>
                <a:lnTo>
                  <a:pt x="49366" y="1971389"/>
                </a:lnTo>
                <a:lnTo>
                  <a:pt x="52935" y="1959699"/>
                </a:lnTo>
                <a:lnTo>
                  <a:pt x="56305" y="1948405"/>
                </a:lnTo>
                <a:lnTo>
                  <a:pt x="59874" y="1937705"/>
                </a:lnTo>
                <a:lnTo>
                  <a:pt x="63046" y="1927798"/>
                </a:lnTo>
                <a:lnTo>
                  <a:pt x="66615" y="1918288"/>
                </a:lnTo>
                <a:lnTo>
                  <a:pt x="69985" y="1909966"/>
                </a:lnTo>
                <a:lnTo>
                  <a:pt x="73356" y="1902040"/>
                </a:lnTo>
                <a:lnTo>
                  <a:pt x="76726" y="1895502"/>
                </a:lnTo>
                <a:lnTo>
                  <a:pt x="79700" y="1889756"/>
                </a:lnTo>
                <a:lnTo>
                  <a:pt x="81286" y="1887378"/>
                </a:lnTo>
                <a:lnTo>
                  <a:pt x="82872" y="1885198"/>
                </a:lnTo>
                <a:lnTo>
                  <a:pt x="84855" y="1882623"/>
                </a:lnTo>
                <a:lnTo>
                  <a:pt x="87234" y="1880245"/>
                </a:lnTo>
                <a:lnTo>
                  <a:pt x="90208" y="1877273"/>
                </a:lnTo>
                <a:lnTo>
                  <a:pt x="93578" y="1874697"/>
                </a:lnTo>
                <a:lnTo>
                  <a:pt x="97147" y="1871725"/>
                </a:lnTo>
                <a:lnTo>
                  <a:pt x="101112" y="1868753"/>
                </a:lnTo>
                <a:lnTo>
                  <a:pt x="109835" y="1862412"/>
                </a:lnTo>
                <a:lnTo>
                  <a:pt x="119946" y="1856072"/>
                </a:lnTo>
                <a:lnTo>
                  <a:pt x="131049" y="1849335"/>
                </a:lnTo>
                <a:lnTo>
                  <a:pt x="142746" y="1842400"/>
                </a:lnTo>
                <a:lnTo>
                  <a:pt x="155236" y="1835465"/>
                </a:lnTo>
                <a:lnTo>
                  <a:pt x="168718" y="1828332"/>
                </a:lnTo>
                <a:lnTo>
                  <a:pt x="182200" y="1821199"/>
                </a:lnTo>
                <a:lnTo>
                  <a:pt x="196078" y="1814265"/>
                </a:lnTo>
                <a:lnTo>
                  <a:pt x="210352" y="1807330"/>
                </a:lnTo>
                <a:lnTo>
                  <a:pt x="238307" y="1793856"/>
                </a:lnTo>
                <a:lnTo>
                  <a:pt x="265270" y="1781175"/>
                </a:lnTo>
                <a:close/>
                <a:moveTo>
                  <a:pt x="1699023" y="1746250"/>
                </a:moveTo>
                <a:lnTo>
                  <a:pt x="1814513" y="2176461"/>
                </a:lnTo>
                <a:lnTo>
                  <a:pt x="1930897" y="1746250"/>
                </a:lnTo>
                <a:lnTo>
                  <a:pt x="1946813" y="1753196"/>
                </a:lnTo>
                <a:lnTo>
                  <a:pt x="1964718" y="1760935"/>
                </a:lnTo>
                <a:lnTo>
                  <a:pt x="1987398" y="1770857"/>
                </a:lnTo>
                <a:lnTo>
                  <a:pt x="2034947" y="1852613"/>
                </a:lnTo>
                <a:lnTo>
                  <a:pt x="1965315" y="1881386"/>
                </a:lnTo>
                <a:lnTo>
                  <a:pt x="2046287" y="1941116"/>
                </a:lnTo>
                <a:lnTo>
                  <a:pt x="1814513" y="2176462"/>
                </a:lnTo>
                <a:lnTo>
                  <a:pt x="1814513" y="2176463"/>
                </a:lnTo>
                <a:lnTo>
                  <a:pt x="1814512" y="2176463"/>
                </a:lnTo>
                <a:lnTo>
                  <a:pt x="1814512" y="2176462"/>
                </a:lnTo>
                <a:lnTo>
                  <a:pt x="1584325" y="1941116"/>
                </a:lnTo>
                <a:lnTo>
                  <a:pt x="1665009" y="1881386"/>
                </a:lnTo>
                <a:lnTo>
                  <a:pt x="1595597" y="1852613"/>
                </a:lnTo>
                <a:lnTo>
                  <a:pt x="1642861" y="1770857"/>
                </a:lnTo>
                <a:lnTo>
                  <a:pt x="1665405" y="1760935"/>
                </a:lnTo>
                <a:lnTo>
                  <a:pt x="1683203" y="1753196"/>
                </a:lnTo>
                <a:lnTo>
                  <a:pt x="1699023" y="1746250"/>
                </a:lnTo>
                <a:close/>
                <a:moveTo>
                  <a:pt x="343299" y="1746250"/>
                </a:moveTo>
                <a:lnTo>
                  <a:pt x="458787" y="2176461"/>
                </a:lnTo>
                <a:lnTo>
                  <a:pt x="575072" y="1746250"/>
                </a:lnTo>
                <a:lnTo>
                  <a:pt x="591002" y="1753196"/>
                </a:lnTo>
                <a:lnTo>
                  <a:pt x="608724" y="1760935"/>
                </a:lnTo>
                <a:lnTo>
                  <a:pt x="631622" y="1770857"/>
                </a:lnTo>
                <a:lnTo>
                  <a:pt x="679212" y="1852613"/>
                </a:lnTo>
                <a:lnTo>
                  <a:pt x="609321" y="1881386"/>
                </a:lnTo>
                <a:lnTo>
                  <a:pt x="690562" y="1941116"/>
                </a:lnTo>
                <a:lnTo>
                  <a:pt x="458788" y="2176462"/>
                </a:lnTo>
                <a:lnTo>
                  <a:pt x="458788" y="2176463"/>
                </a:lnTo>
                <a:lnTo>
                  <a:pt x="458787" y="2176463"/>
                </a:lnTo>
                <a:lnTo>
                  <a:pt x="458787" y="2176462"/>
                </a:lnTo>
                <a:lnTo>
                  <a:pt x="228600" y="1941116"/>
                </a:lnTo>
                <a:lnTo>
                  <a:pt x="309146" y="1881386"/>
                </a:lnTo>
                <a:lnTo>
                  <a:pt x="240050" y="1852613"/>
                </a:lnTo>
                <a:lnTo>
                  <a:pt x="287035" y="1770857"/>
                </a:lnTo>
                <a:lnTo>
                  <a:pt x="309738" y="1760935"/>
                </a:lnTo>
                <a:lnTo>
                  <a:pt x="327506" y="1753196"/>
                </a:lnTo>
                <a:lnTo>
                  <a:pt x="343299" y="1746250"/>
                </a:lnTo>
                <a:close/>
                <a:moveTo>
                  <a:pt x="1930898" y="1266825"/>
                </a:moveTo>
                <a:lnTo>
                  <a:pt x="1936053" y="1269407"/>
                </a:lnTo>
                <a:lnTo>
                  <a:pt x="1940812" y="1272187"/>
                </a:lnTo>
                <a:lnTo>
                  <a:pt x="1945372" y="1275365"/>
                </a:lnTo>
                <a:lnTo>
                  <a:pt x="1949536" y="1278741"/>
                </a:lnTo>
                <a:lnTo>
                  <a:pt x="1953303" y="1282316"/>
                </a:lnTo>
                <a:lnTo>
                  <a:pt x="1956872" y="1285891"/>
                </a:lnTo>
                <a:lnTo>
                  <a:pt x="1960044" y="1289664"/>
                </a:lnTo>
                <a:lnTo>
                  <a:pt x="1963216" y="1293636"/>
                </a:lnTo>
                <a:lnTo>
                  <a:pt x="1966190" y="1297608"/>
                </a:lnTo>
                <a:lnTo>
                  <a:pt x="1968768" y="1301977"/>
                </a:lnTo>
                <a:lnTo>
                  <a:pt x="1971147" y="1306346"/>
                </a:lnTo>
                <a:lnTo>
                  <a:pt x="1973526" y="1310914"/>
                </a:lnTo>
                <a:lnTo>
                  <a:pt x="1975707" y="1315482"/>
                </a:lnTo>
                <a:lnTo>
                  <a:pt x="1977492" y="1320447"/>
                </a:lnTo>
                <a:lnTo>
                  <a:pt x="1979276" y="1325610"/>
                </a:lnTo>
                <a:lnTo>
                  <a:pt x="1981060" y="1330575"/>
                </a:lnTo>
                <a:lnTo>
                  <a:pt x="1982448" y="1335937"/>
                </a:lnTo>
                <a:lnTo>
                  <a:pt x="1983836" y="1341300"/>
                </a:lnTo>
                <a:lnTo>
                  <a:pt x="1986414" y="1352620"/>
                </a:lnTo>
                <a:lnTo>
                  <a:pt x="1988991" y="1364337"/>
                </a:lnTo>
                <a:lnTo>
                  <a:pt x="1991172" y="1376849"/>
                </a:lnTo>
                <a:lnTo>
                  <a:pt x="1995534" y="1403064"/>
                </a:lnTo>
                <a:lnTo>
                  <a:pt x="1998111" y="1416767"/>
                </a:lnTo>
                <a:lnTo>
                  <a:pt x="2000887" y="1431066"/>
                </a:lnTo>
                <a:lnTo>
                  <a:pt x="2005249" y="1431860"/>
                </a:lnTo>
                <a:lnTo>
                  <a:pt x="2009809" y="1433251"/>
                </a:lnTo>
                <a:lnTo>
                  <a:pt x="2014171" y="1434839"/>
                </a:lnTo>
                <a:lnTo>
                  <a:pt x="2018335" y="1436627"/>
                </a:lnTo>
                <a:lnTo>
                  <a:pt x="2022102" y="1438613"/>
                </a:lnTo>
                <a:lnTo>
                  <a:pt x="2025869" y="1440996"/>
                </a:lnTo>
                <a:lnTo>
                  <a:pt x="2029438" y="1443379"/>
                </a:lnTo>
                <a:lnTo>
                  <a:pt x="2032808" y="1446358"/>
                </a:lnTo>
                <a:lnTo>
                  <a:pt x="2035981" y="1449139"/>
                </a:lnTo>
                <a:lnTo>
                  <a:pt x="2038756" y="1452515"/>
                </a:lnTo>
                <a:lnTo>
                  <a:pt x="2041334" y="1455891"/>
                </a:lnTo>
                <a:lnTo>
                  <a:pt x="2043515" y="1459664"/>
                </a:lnTo>
                <a:lnTo>
                  <a:pt x="2045299" y="1463438"/>
                </a:lnTo>
                <a:lnTo>
                  <a:pt x="2046886" y="1467410"/>
                </a:lnTo>
                <a:lnTo>
                  <a:pt x="2048075" y="1471382"/>
                </a:lnTo>
                <a:lnTo>
                  <a:pt x="2048868" y="1475949"/>
                </a:lnTo>
                <a:lnTo>
                  <a:pt x="2049265" y="1480120"/>
                </a:lnTo>
                <a:lnTo>
                  <a:pt x="2049463" y="1484688"/>
                </a:lnTo>
                <a:lnTo>
                  <a:pt x="2049066" y="1489454"/>
                </a:lnTo>
                <a:lnTo>
                  <a:pt x="2048075" y="1494022"/>
                </a:lnTo>
                <a:lnTo>
                  <a:pt x="2047084" y="1498987"/>
                </a:lnTo>
                <a:lnTo>
                  <a:pt x="2045299" y="1503952"/>
                </a:lnTo>
                <a:lnTo>
                  <a:pt x="2043118" y="1508917"/>
                </a:lnTo>
                <a:lnTo>
                  <a:pt x="2040343" y="1514080"/>
                </a:lnTo>
                <a:lnTo>
                  <a:pt x="2036972" y="1519045"/>
                </a:lnTo>
                <a:lnTo>
                  <a:pt x="2033205" y="1524407"/>
                </a:lnTo>
                <a:lnTo>
                  <a:pt x="2029041" y="1529571"/>
                </a:lnTo>
                <a:lnTo>
                  <a:pt x="2024283" y="1534933"/>
                </a:lnTo>
                <a:lnTo>
                  <a:pt x="2018930" y="1540295"/>
                </a:lnTo>
                <a:lnTo>
                  <a:pt x="2012585" y="1545260"/>
                </a:lnTo>
                <a:lnTo>
                  <a:pt x="2006042" y="1550622"/>
                </a:lnTo>
                <a:lnTo>
                  <a:pt x="1998706" y="1555984"/>
                </a:lnTo>
                <a:lnTo>
                  <a:pt x="1996724" y="1565517"/>
                </a:lnTo>
                <a:lnTo>
                  <a:pt x="1994543" y="1575249"/>
                </a:lnTo>
                <a:lnTo>
                  <a:pt x="1991965" y="1584781"/>
                </a:lnTo>
                <a:lnTo>
                  <a:pt x="1989189" y="1594115"/>
                </a:lnTo>
                <a:lnTo>
                  <a:pt x="1986017" y="1603648"/>
                </a:lnTo>
                <a:lnTo>
                  <a:pt x="1982646" y="1612784"/>
                </a:lnTo>
                <a:lnTo>
                  <a:pt x="1979276" y="1621919"/>
                </a:lnTo>
                <a:lnTo>
                  <a:pt x="1975112" y="1630856"/>
                </a:lnTo>
                <a:lnTo>
                  <a:pt x="1971147" y="1639594"/>
                </a:lnTo>
                <a:lnTo>
                  <a:pt x="1966785" y="1648134"/>
                </a:lnTo>
                <a:lnTo>
                  <a:pt x="1962225" y="1656475"/>
                </a:lnTo>
                <a:lnTo>
                  <a:pt x="1957268" y="1664816"/>
                </a:lnTo>
                <a:lnTo>
                  <a:pt x="1952113" y="1672562"/>
                </a:lnTo>
                <a:lnTo>
                  <a:pt x="1946760" y="1680307"/>
                </a:lnTo>
                <a:lnTo>
                  <a:pt x="1941208" y="1687655"/>
                </a:lnTo>
                <a:lnTo>
                  <a:pt x="1935459" y="1694805"/>
                </a:lnTo>
                <a:lnTo>
                  <a:pt x="1929511" y="1701557"/>
                </a:lnTo>
                <a:lnTo>
                  <a:pt x="1923364" y="1708111"/>
                </a:lnTo>
                <a:lnTo>
                  <a:pt x="1917020" y="1714267"/>
                </a:lnTo>
                <a:lnTo>
                  <a:pt x="1910477" y="1720027"/>
                </a:lnTo>
                <a:lnTo>
                  <a:pt x="1903537" y="1725587"/>
                </a:lnTo>
                <a:lnTo>
                  <a:pt x="1896598" y="1730751"/>
                </a:lnTo>
                <a:lnTo>
                  <a:pt x="1889460" y="1735319"/>
                </a:lnTo>
                <a:lnTo>
                  <a:pt x="1882124" y="1739489"/>
                </a:lnTo>
                <a:lnTo>
                  <a:pt x="1874392" y="1743263"/>
                </a:lnTo>
                <a:lnTo>
                  <a:pt x="1866858" y="1746838"/>
                </a:lnTo>
                <a:lnTo>
                  <a:pt x="1858927" y="1749816"/>
                </a:lnTo>
                <a:lnTo>
                  <a:pt x="1850600" y="1752200"/>
                </a:lnTo>
                <a:lnTo>
                  <a:pt x="1842471" y="1754186"/>
                </a:lnTo>
                <a:lnTo>
                  <a:pt x="1833945" y="1755774"/>
                </a:lnTo>
                <a:lnTo>
                  <a:pt x="1829781" y="1756370"/>
                </a:lnTo>
                <a:lnTo>
                  <a:pt x="1825618" y="1756966"/>
                </a:lnTo>
                <a:lnTo>
                  <a:pt x="1821256" y="1757165"/>
                </a:lnTo>
                <a:lnTo>
                  <a:pt x="1816696" y="1757363"/>
                </a:lnTo>
                <a:lnTo>
                  <a:pt x="1812334" y="1757165"/>
                </a:lnTo>
                <a:lnTo>
                  <a:pt x="1808170" y="1756966"/>
                </a:lnTo>
                <a:lnTo>
                  <a:pt x="1803808" y="1756370"/>
                </a:lnTo>
                <a:lnTo>
                  <a:pt x="1799446" y="1755774"/>
                </a:lnTo>
                <a:lnTo>
                  <a:pt x="1791119" y="1754186"/>
                </a:lnTo>
                <a:lnTo>
                  <a:pt x="1782792" y="1752200"/>
                </a:lnTo>
                <a:lnTo>
                  <a:pt x="1774861" y="1749816"/>
                </a:lnTo>
                <a:lnTo>
                  <a:pt x="1766930" y="1746838"/>
                </a:lnTo>
                <a:lnTo>
                  <a:pt x="1759198" y="1743263"/>
                </a:lnTo>
                <a:lnTo>
                  <a:pt x="1751664" y="1739489"/>
                </a:lnTo>
                <a:lnTo>
                  <a:pt x="1744328" y="1735319"/>
                </a:lnTo>
                <a:lnTo>
                  <a:pt x="1736992" y="1730751"/>
                </a:lnTo>
                <a:lnTo>
                  <a:pt x="1730052" y="1725587"/>
                </a:lnTo>
                <a:lnTo>
                  <a:pt x="1723311" y="1720027"/>
                </a:lnTo>
                <a:lnTo>
                  <a:pt x="1716570" y="1714267"/>
                </a:lnTo>
                <a:lnTo>
                  <a:pt x="1710226" y="1708111"/>
                </a:lnTo>
                <a:lnTo>
                  <a:pt x="1703881" y="1701557"/>
                </a:lnTo>
                <a:lnTo>
                  <a:pt x="1697933" y="1694805"/>
                </a:lnTo>
                <a:lnTo>
                  <a:pt x="1692183" y="1687655"/>
                </a:lnTo>
                <a:lnTo>
                  <a:pt x="1686632" y="1680307"/>
                </a:lnTo>
                <a:lnTo>
                  <a:pt x="1681278" y="1672562"/>
                </a:lnTo>
                <a:lnTo>
                  <a:pt x="1676322" y="1664816"/>
                </a:lnTo>
                <a:lnTo>
                  <a:pt x="1671365" y="1656475"/>
                </a:lnTo>
                <a:lnTo>
                  <a:pt x="1666805" y="1648134"/>
                </a:lnTo>
                <a:lnTo>
                  <a:pt x="1662443" y="1639594"/>
                </a:lnTo>
                <a:lnTo>
                  <a:pt x="1658279" y="1630856"/>
                </a:lnTo>
                <a:lnTo>
                  <a:pt x="1654512" y="1621919"/>
                </a:lnTo>
                <a:lnTo>
                  <a:pt x="1650745" y="1612784"/>
                </a:lnTo>
                <a:lnTo>
                  <a:pt x="1647374" y="1603648"/>
                </a:lnTo>
                <a:lnTo>
                  <a:pt x="1644400" y="1594115"/>
                </a:lnTo>
                <a:lnTo>
                  <a:pt x="1641426" y="1584781"/>
                </a:lnTo>
                <a:lnTo>
                  <a:pt x="1639047" y="1575249"/>
                </a:lnTo>
                <a:lnTo>
                  <a:pt x="1636866" y="1565517"/>
                </a:lnTo>
                <a:lnTo>
                  <a:pt x="1634883" y="1555984"/>
                </a:lnTo>
                <a:lnTo>
                  <a:pt x="1627548" y="1550622"/>
                </a:lnTo>
                <a:lnTo>
                  <a:pt x="1620806" y="1545260"/>
                </a:lnTo>
                <a:lnTo>
                  <a:pt x="1614858" y="1540295"/>
                </a:lnTo>
                <a:lnTo>
                  <a:pt x="1609307" y="1534933"/>
                </a:lnTo>
                <a:lnTo>
                  <a:pt x="1604350" y="1529571"/>
                </a:lnTo>
                <a:lnTo>
                  <a:pt x="1600186" y="1524407"/>
                </a:lnTo>
                <a:lnTo>
                  <a:pt x="1596419" y="1519045"/>
                </a:lnTo>
                <a:lnTo>
                  <a:pt x="1593049" y="1514080"/>
                </a:lnTo>
                <a:lnTo>
                  <a:pt x="1590471" y="1508917"/>
                </a:lnTo>
                <a:lnTo>
                  <a:pt x="1588290" y="1503952"/>
                </a:lnTo>
                <a:lnTo>
                  <a:pt x="1586704" y="1498987"/>
                </a:lnTo>
                <a:lnTo>
                  <a:pt x="1585316" y="1494022"/>
                </a:lnTo>
                <a:lnTo>
                  <a:pt x="1584523" y="1489454"/>
                </a:lnTo>
                <a:lnTo>
                  <a:pt x="1584325" y="1484688"/>
                </a:lnTo>
                <a:lnTo>
                  <a:pt x="1584325" y="1480120"/>
                </a:lnTo>
                <a:lnTo>
                  <a:pt x="1584722" y="1475949"/>
                </a:lnTo>
                <a:lnTo>
                  <a:pt x="1585515" y="1471382"/>
                </a:lnTo>
                <a:lnTo>
                  <a:pt x="1586704" y="1467410"/>
                </a:lnTo>
                <a:lnTo>
                  <a:pt x="1588290" y="1463438"/>
                </a:lnTo>
                <a:lnTo>
                  <a:pt x="1590273" y="1459664"/>
                </a:lnTo>
                <a:lnTo>
                  <a:pt x="1592454" y="1455891"/>
                </a:lnTo>
                <a:lnTo>
                  <a:pt x="1594833" y="1452515"/>
                </a:lnTo>
                <a:lnTo>
                  <a:pt x="1597609" y="1449139"/>
                </a:lnTo>
                <a:lnTo>
                  <a:pt x="1600583" y="1446358"/>
                </a:lnTo>
                <a:lnTo>
                  <a:pt x="1603954" y="1443379"/>
                </a:lnTo>
                <a:lnTo>
                  <a:pt x="1607522" y="1440996"/>
                </a:lnTo>
                <a:lnTo>
                  <a:pt x="1611290" y="1438613"/>
                </a:lnTo>
                <a:lnTo>
                  <a:pt x="1615255" y="1436627"/>
                </a:lnTo>
                <a:lnTo>
                  <a:pt x="1619419" y="1434839"/>
                </a:lnTo>
                <a:lnTo>
                  <a:pt x="1623780" y="1433251"/>
                </a:lnTo>
                <a:lnTo>
                  <a:pt x="1628142" y="1431860"/>
                </a:lnTo>
                <a:lnTo>
                  <a:pt x="1632901" y="1431066"/>
                </a:lnTo>
                <a:lnTo>
                  <a:pt x="1636271" y="1412398"/>
                </a:lnTo>
                <a:lnTo>
                  <a:pt x="1639444" y="1394325"/>
                </a:lnTo>
                <a:lnTo>
                  <a:pt x="1642616" y="1377246"/>
                </a:lnTo>
                <a:lnTo>
                  <a:pt x="1645392" y="1361159"/>
                </a:lnTo>
                <a:lnTo>
                  <a:pt x="1646978" y="1353216"/>
                </a:lnTo>
                <a:lnTo>
                  <a:pt x="1648564" y="1345669"/>
                </a:lnTo>
                <a:lnTo>
                  <a:pt x="1650547" y="1338519"/>
                </a:lnTo>
                <a:lnTo>
                  <a:pt x="1652529" y="1331370"/>
                </a:lnTo>
                <a:lnTo>
                  <a:pt x="1654512" y="1324617"/>
                </a:lnTo>
                <a:lnTo>
                  <a:pt x="1656891" y="1318064"/>
                </a:lnTo>
                <a:lnTo>
                  <a:pt x="1659667" y="1311708"/>
                </a:lnTo>
                <a:lnTo>
                  <a:pt x="1662641" y="1305751"/>
                </a:lnTo>
                <a:lnTo>
                  <a:pt x="1668589" y="1307737"/>
                </a:lnTo>
                <a:lnTo>
                  <a:pt x="1676718" y="1310318"/>
                </a:lnTo>
                <a:lnTo>
                  <a:pt x="1686632" y="1312900"/>
                </a:lnTo>
                <a:lnTo>
                  <a:pt x="1692381" y="1314489"/>
                </a:lnTo>
                <a:lnTo>
                  <a:pt x="1698329" y="1315879"/>
                </a:lnTo>
                <a:lnTo>
                  <a:pt x="1705071" y="1317071"/>
                </a:lnTo>
                <a:lnTo>
                  <a:pt x="1712010" y="1318262"/>
                </a:lnTo>
                <a:lnTo>
                  <a:pt x="1719544" y="1319255"/>
                </a:lnTo>
                <a:lnTo>
                  <a:pt x="1727277" y="1320248"/>
                </a:lnTo>
                <a:lnTo>
                  <a:pt x="1735207" y="1321043"/>
                </a:lnTo>
                <a:lnTo>
                  <a:pt x="1743535" y="1321638"/>
                </a:lnTo>
                <a:lnTo>
                  <a:pt x="1752258" y="1322036"/>
                </a:lnTo>
                <a:lnTo>
                  <a:pt x="1761379" y="1322234"/>
                </a:lnTo>
                <a:lnTo>
                  <a:pt x="1770697" y="1322036"/>
                </a:lnTo>
                <a:lnTo>
                  <a:pt x="1780214" y="1321638"/>
                </a:lnTo>
                <a:lnTo>
                  <a:pt x="1790128" y="1320645"/>
                </a:lnTo>
                <a:lnTo>
                  <a:pt x="1800041" y="1319652"/>
                </a:lnTo>
                <a:lnTo>
                  <a:pt x="1810351" y="1318064"/>
                </a:lnTo>
                <a:lnTo>
                  <a:pt x="1820661" y="1316078"/>
                </a:lnTo>
                <a:lnTo>
                  <a:pt x="1831368" y="1313496"/>
                </a:lnTo>
                <a:lnTo>
                  <a:pt x="1842074" y="1310517"/>
                </a:lnTo>
                <a:lnTo>
                  <a:pt x="1852781" y="1307141"/>
                </a:lnTo>
                <a:lnTo>
                  <a:pt x="1863685" y="1303169"/>
                </a:lnTo>
                <a:lnTo>
                  <a:pt x="1874788" y="1298800"/>
                </a:lnTo>
                <a:lnTo>
                  <a:pt x="1886090" y="1293636"/>
                </a:lnTo>
                <a:lnTo>
                  <a:pt x="1891641" y="1290657"/>
                </a:lnTo>
                <a:lnTo>
                  <a:pt x="1897193" y="1287877"/>
                </a:lnTo>
                <a:lnTo>
                  <a:pt x="1902744" y="1284699"/>
                </a:lnTo>
                <a:lnTo>
                  <a:pt x="1908494" y="1281323"/>
                </a:lnTo>
                <a:lnTo>
                  <a:pt x="1914046" y="1278145"/>
                </a:lnTo>
                <a:lnTo>
                  <a:pt x="1919597" y="1274372"/>
                </a:lnTo>
                <a:lnTo>
                  <a:pt x="1925347" y="1270599"/>
                </a:lnTo>
                <a:lnTo>
                  <a:pt x="1930898" y="1266825"/>
                </a:lnTo>
                <a:close/>
                <a:moveTo>
                  <a:pt x="575371" y="1266825"/>
                </a:moveTo>
                <a:lnTo>
                  <a:pt x="580526" y="1269407"/>
                </a:lnTo>
                <a:lnTo>
                  <a:pt x="585285" y="1272187"/>
                </a:lnTo>
                <a:lnTo>
                  <a:pt x="589647" y="1275365"/>
                </a:lnTo>
                <a:lnTo>
                  <a:pt x="593810" y="1278741"/>
                </a:lnTo>
                <a:lnTo>
                  <a:pt x="597578" y="1282316"/>
                </a:lnTo>
                <a:lnTo>
                  <a:pt x="601345" y="1285891"/>
                </a:lnTo>
                <a:lnTo>
                  <a:pt x="604715" y="1289664"/>
                </a:lnTo>
                <a:lnTo>
                  <a:pt x="607887" y="1293636"/>
                </a:lnTo>
                <a:lnTo>
                  <a:pt x="610663" y="1297608"/>
                </a:lnTo>
                <a:lnTo>
                  <a:pt x="613439" y="1301977"/>
                </a:lnTo>
                <a:lnTo>
                  <a:pt x="615818" y="1306346"/>
                </a:lnTo>
                <a:lnTo>
                  <a:pt x="617999" y="1310914"/>
                </a:lnTo>
                <a:lnTo>
                  <a:pt x="619982" y="1315482"/>
                </a:lnTo>
                <a:lnTo>
                  <a:pt x="621965" y="1320447"/>
                </a:lnTo>
                <a:lnTo>
                  <a:pt x="623749" y="1325610"/>
                </a:lnTo>
                <a:lnTo>
                  <a:pt x="625335" y="1330575"/>
                </a:lnTo>
                <a:lnTo>
                  <a:pt x="626921" y="1335937"/>
                </a:lnTo>
                <a:lnTo>
                  <a:pt x="628507" y="1341300"/>
                </a:lnTo>
                <a:lnTo>
                  <a:pt x="630887" y="1352620"/>
                </a:lnTo>
                <a:lnTo>
                  <a:pt x="633266" y="1364337"/>
                </a:lnTo>
                <a:lnTo>
                  <a:pt x="635447" y="1376849"/>
                </a:lnTo>
                <a:lnTo>
                  <a:pt x="640007" y="1403064"/>
                </a:lnTo>
                <a:lnTo>
                  <a:pt x="642386" y="1416767"/>
                </a:lnTo>
                <a:lnTo>
                  <a:pt x="645162" y="1431066"/>
                </a:lnTo>
                <a:lnTo>
                  <a:pt x="649920" y="1431860"/>
                </a:lnTo>
                <a:lnTo>
                  <a:pt x="654282" y="1433251"/>
                </a:lnTo>
                <a:lnTo>
                  <a:pt x="658644" y="1434839"/>
                </a:lnTo>
                <a:lnTo>
                  <a:pt x="662808" y="1436627"/>
                </a:lnTo>
                <a:lnTo>
                  <a:pt x="666773" y="1438613"/>
                </a:lnTo>
                <a:lnTo>
                  <a:pt x="670540" y="1440996"/>
                </a:lnTo>
                <a:lnTo>
                  <a:pt x="674109" y="1443379"/>
                </a:lnTo>
                <a:lnTo>
                  <a:pt x="677480" y="1446358"/>
                </a:lnTo>
                <a:lnTo>
                  <a:pt x="680454" y="1449139"/>
                </a:lnTo>
                <a:lnTo>
                  <a:pt x="683230" y="1452515"/>
                </a:lnTo>
                <a:lnTo>
                  <a:pt x="685609" y="1455891"/>
                </a:lnTo>
                <a:lnTo>
                  <a:pt x="687790" y="1459664"/>
                </a:lnTo>
                <a:lnTo>
                  <a:pt x="689772" y="1463438"/>
                </a:lnTo>
                <a:lnTo>
                  <a:pt x="691359" y="1467410"/>
                </a:lnTo>
                <a:lnTo>
                  <a:pt x="692548" y="1471382"/>
                </a:lnTo>
                <a:lnTo>
                  <a:pt x="693341" y="1475949"/>
                </a:lnTo>
                <a:lnTo>
                  <a:pt x="693738" y="1480120"/>
                </a:lnTo>
                <a:lnTo>
                  <a:pt x="693738" y="1484688"/>
                </a:lnTo>
                <a:lnTo>
                  <a:pt x="693539" y="1489454"/>
                </a:lnTo>
                <a:lnTo>
                  <a:pt x="692746" y="1494022"/>
                </a:lnTo>
                <a:lnTo>
                  <a:pt x="691359" y="1498987"/>
                </a:lnTo>
                <a:lnTo>
                  <a:pt x="689772" y="1503952"/>
                </a:lnTo>
                <a:lnTo>
                  <a:pt x="687591" y="1508917"/>
                </a:lnTo>
                <a:lnTo>
                  <a:pt x="684617" y="1514080"/>
                </a:lnTo>
                <a:lnTo>
                  <a:pt x="681643" y="1519045"/>
                </a:lnTo>
                <a:lnTo>
                  <a:pt x="677876" y="1524407"/>
                </a:lnTo>
                <a:lnTo>
                  <a:pt x="673713" y="1529571"/>
                </a:lnTo>
                <a:lnTo>
                  <a:pt x="668756" y="1534933"/>
                </a:lnTo>
                <a:lnTo>
                  <a:pt x="663204" y="1540295"/>
                </a:lnTo>
                <a:lnTo>
                  <a:pt x="657256" y="1545260"/>
                </a:lnTo>
                <a:lnTo>
                  <a:pt x="650515" y="1550622"/>
                </a:lnTo>
                <a:lnTo>
                  <a:pt x="643179" y="1555984"/>
                </a:lnTo>
                <a:lnTo>
                  <a:pt x="641197" y="1565517"/>
                </a:lnTo>
                <a:lnTo>
                  <a:pt x="639016" y="1575249"/>
                </a:lnTo>
                <a:lnTo>
                  <a:pt x="636438" y="1584781"/>
                </a:lnTo>
                <a:lnTo>
                  <a:pt x="633662" y="1594115"/>
                </a:lnTo>
                <a:lnTo>
                  <a:pt x="630688" y="1603648"/>
                </a:lnTo>
                <a:lnTo>
                  <a:pt x="627318" y="1612784"/>
                </a:lnTo>
                <a:lnTo>
                  <a:pt x="623551" y="1621919"/>
                </a:lnTo>
                <a:lnTo>
                  <a:pt x="619784" y="1630856"/>
                </a:lnTo>
                <a:lnTo>
                  <a:pt x="615620" y="1639594"/>
                </a:lnTo>
                <a:lnTo>
                  <a:pt x="611258" y="1648134"/>
                </a:lnTo>
                <a:lnTo>
                  <a:pt x="606698" y="1656475"/>
                </a:lnTo>
                <a:lnTo>
                  <a:pt x="601741" y="1664816"/>
                </a:lnTo>
                <a:lnTo>
                  <a:pt x="596784" y="1672562"/>
                </a:lnTo>
                <a:lnTo>
                  <a:pt x="591431" y="1680307"/>
                </a:lnTo>
                <a:lnTo>
                  <a:pt x="585880" y="1687655"/>
                </a:lnTo>
                <a:lnTo>
                  <a:pt x="580130" y="1694805"/>
                </a:lnTo>
                <a:lnTo>
                  <a:pt x="574182" y="1701557"/>
                </a:lnTo>
                <a:lnTo>
                  <a:pt x="567837" y="1708111"/>
                </a:lnTo>
                <a:lnTo>
                  <a:pt x="561493" y="1714267"/>
                </a:lnTo>
                <a:lnTo>
                  <a:pt x="554752" y="1720027"/>
                </a:lnTo>
                <a:lnTo>
                  <a:pt x="548209" y="1725587"/>
                </a:lnTo>
                <a:lnTo>
                  <a:pt x="541071" y="1730751"/>
                </a:lnTo>
                <a:lnTo>
                  <a:pt x="533735" y="1735319"/>
                </a:lnTo>
                <a:lnTo>
                  <a:pt x="526399" y="1739489"/>
                </a:lnTo>
                <a:lnTo>
                  <a:pt x="518865" y="1743263"/>
                </a:lnTo>
                <a:lnTo>
                  <a:pt x="511132" y="1746838"/>
                </a:lnTo>
                <a:lnTo>
                  <a:pt x="503202" y="1749816"/>
                </a:lnTo>
                <a:lnTo>
                  <a:pt x="495271" y="1752200"/>
                </a:lnTo>
                <a:lnTo>
                  <a:pt x="486944" y="1754186"/>
                </a:lnTo>
                <a:lnTo>
                  <a:pt x="478616" y="1755774"/>
                </a:lnTo>
                <a:lnTo>
                  <a:pt x="474453" y="1756370"/>
                </a:lnTo>
                <a:lnTo>
                  <a:pt x="469893" y="1756966"/>
                </a:lnTo>
                <a:lnTo>
                  <a:pt x="465729" y="1757165"/>
                </a:lnTo>
                <a:lnTo>
                  <a:pt x="461367" y="1757363"/>
                </a:lnTo>
                <a:lnTo>
                  <a:pt x="456807" y="1757165"/>
                </a:lnTo>
                <a:lnTo>
                  <a:pt x="452445" y="1756966"/>
                </a:lnTo>
                <a:lnTo>
                  <a:pt x="448281" y="1756370"/>
                </a:lnTo>
                <a:lnTo>
                  <a:pt x="444118" y="1755774"/>
                </a:lnTo>
                <a:lnTo>
                  <a:pt x="435592" y="1754186"/>
                </a:lnTo>
                <a:lnTo>
                  <a:pt x="427463" y="1752200"/>
                </a:lnTo>
                <a:lnTo>
                  <a:pt x="419136" y="1749816"/>
                </a:lnTo>
                <a:lnTo>
                  <a:pt x="411205" y="1746838"/>
                </a:lnTo>
                <a:lnTo>
                  <a:pt x="403473" y="1743263"/>
                </a:lnTo>
                <a:lnTo>
                  <a:pt x="395938" y="1739489"/>
                </a:lnTo>
                <a:lnTo>
                  <a:pt x="388602" y="1735319"/>
                </a:lnTo>
                <a:lnTo>
                  <a:pt x="381267" y="1730751"/>
                </a:lnTo>
                <a:lnTo>
                  <a:pt x="374525" y="1725587"/>
                </a:lnTo>
                <a:lnTo>
                  <a:pt x="367586" y="1720027"/>
                </a:lnTo>
                <a:lnTo>
                  <a:pt x="360845" y="1714267"/>
                </a:lnTo>
                <a:lnTo>
                  <a:pt x="354500" y="1708111"/>
                </a:lnTo>
                <a:lnTo>
                  <a:pt x="348354" y="1701557"/>
                </a:lnTo>
                <a:lnTo>
                  <a:pt x="342406" y="1694805"/>
                </a:lnTo>
                <a:lnTo>
                  <a:pt x="336458" y="1687655"/>
                </a:lnTo>
                <a:lnTo>
                  <a:pt x="331105" y="1680307"/>
                </a:lnTo>
                <a:lnTo>
                  <a:pt x="325751" y="1672562"/>
                </a:lnTo>
                <a:lnTo>
                  <a:pt x="320596" y="1664816"/>
                </a:lnTo>
                <a:lnTo>
                  <a:pt x="315640" y="1656475"/>
                </a:lnTo>
                <a:lnTo>
                  <a:pt x="311278" y="1648134"/>
                </a:lnTo>
                <a:lnTo>
                  <a:pt x="306916" y="1639594"/>
                </a:lnTo>
                <a:lnTo>
                  <a:pt x="302554" y="1630856"/>
                </a:lnTo>
                <a:lnTo>
                  <a:pt x="298787" y="1621919"/>
                </a:lnTo>
                <a:lnTo>
                  <a:pt x="295416" y="1612784"/>
                </a:lnTo>
                <a:lnTo>
                  <a:pt x="291847" y="1603648"/>
                </a:lnTo>
                <a:lnTo>
                  <a:pt x="288873" y="1594115"/>
                </a:lnTo>
                <a:lnTo>
                  <a:pt x="286098" y="1584781"/>
                </a:lnTo>
                <a:lnTo>
                  <a:pt x="283322" y="1575249"/>
                </a:lnTo>
                <a:lnTo>
                  <a:pt x="281141" y="1565517"/>
                </a:lnTo>
                <a:lnTo>
                  <a:pt x="279158" y="1555984"/>
                </a:lnTo>
                <a:lnTo>
                  <a:pt x="271822" y="1550622"/>
                </a:lnTo>
                <a:lnTo>
                  <a:pt x="265279" y="1545260"/>
                </a:lnTo>
                <a:lnTo>
                  <a:pt x="259133" y="1540295"/>
                </a:lnTo>
                <a:lnTo>
                  <a:pt x="253978" y="1534933"/>
                </a:lnTo>
                <a:lnTo>
                  <a:pt x="249021" y="1529571"/>
                </a:lnTo>
                <a:lnTo>
                  <a:pt x="244660" y="1524407"/>
                </a:lnTo>
                <a:lnTo>
                  <a:pt x="240892" y="1519045"/>
                </a:lnTo>
                <a:lnTo>
                  <a:pt x="237720" y="1514080"/>
                </a:lnTo>
                <a:lnTo>
                  <a:pt x="235143" y="1508917"/>
                </a:lnTo>
                <a:lnTo>
                  <a:pt x="232763" y="1503952"/>
                </a:lnTo>
                <a:lnTo>
                  <a:pt x="230979" y="1498987"/>
                </a:lnTo>
                <a:lnTo>
                  <a:pt x="229789" y="1494022"/>
                </a:lnTo>
                <a:lnTo>
                  <a:pt x="228996" y="1489454"/>
                </a:lnTo>
                <a:lnTo>
                  <a:pt x="228600" y="1484688"/>
                </a:lnTo>
                <a:lnTo>
                  <a:pt x="228600" y="1480120"/>
                </a:lnTo>
                <a:lnTo>
                  <a:pt x="228996" y="1475949"/>
                </a:lnTo>
                <a:lnTo>
                  <a:pt x="229988" y="1471382"/>
                </a:lnTo>
                <a:lnTo>
                  <a:pt x="230979" y="1467410"/>
                </a:lnTo>
                <a:lnTo>
                  <a:pt x="232565" y="1463438"/>
                </a:lnTo>
                <a:lnTo>
                  <a:pt x="234548" y="1459664"/>
                </a:lnTo>
                <a:lnTo>
                  <a:pt x="236729" y="1455891"/>
                </a:lnTo>
                <a:lnTo>
                  <a:pt x="239306" y="1452515"/>
                </a:lnTo>
                <a:lnTo>
                  <a:pt x="242082" y="1449139"/>
                </a:lnTo>
                <a:lnTo>
                  <a:pt x="245254" y="1446358"/>
                </a:lnTo>
                <a:lnTo>
                  <a:pt x="248625" y="1443379"/>
                </a:lnTo>
                <a:lnTo>
                  <a:pt x="251797" y="1440996"/>
                </a:lnTo>
                <a:lnTo>
                  <a:pt x="255564" y="1438613"/>
                </a:lnTo>
                <a:lnTo>
                  <a:pt x="259728" y="1436627"/>
                </a:lnTo>
                <a:lnTo>
                  <a:pt x="263892" y="1434839"/>
                </a:lnTo>
                <a:lnTo>
                  <a:pt x="268253" y="1433251"/>
                </a:lnTo>
                <a:lnTo>
                  <a:pt x="272814" y="1431860"/>
                </a:lnTo>
                <a:lnTo>
                  <a:pt x="277374" y="1431066"/>
                </a:lnTo>
                <a:lnTo>
                  <a:pt x="280943" y="1412398"/>
                </a:lnTo>
                <a:lnTo>
                  <a:pt x="284115" y="1394325"/>
                </a:lnTo>
                <a:lnTo>
                  <a:pt x="286891" y="1377246"/>
                </a:lnTo>
                <a:lnTo>
                  <a:pt x="289865" y="1361159"/>
                </a:lnTo>
                <a:lnTo>
                  <a:pt x="291253" y="1353216"/>
                </a:lnTo>
                <a:lnTo>
                  <a:pt x="293037" y="1345669"/>
                </a:lnTo>
                <a:lnTo>
                  <a:pt x="294821" y="1338519"/>
                </a:lnTo>
                <a:lnTo>
                  <a:pt x="296804" y="1331370"/>
                </a:lnTo>
                <a:lnTo>
                  <a:pt x="299183" y="1324617"/>
                </a:lnTo>
                <a:lnTo>
                  <a:pt x="301563" y="1318064"/>
                </a:lnTo>
                <a:lnTo>
                  <a:pt x="304140" y="1311708"/>
                </a:lnTo>
                <a:lnTo>
                  <a:pt x="307114" y="1305751"/>
                </a:lnTo>
                <a:lnTo>
                  <a:pt x="313062" y="1307737"/>
                </a:lnTo>
                <a:lnTo>
                  <a:pt x="320993" y="1310318"/>
                </a:lnTo>
                <a:lnTo>
                  <a:pt x="331105" y="1312900"/>
                </a:lnTo>
                <a:lnTo>
                  <a:pt x="336854" y="1314489"/>
                </a:lnTo>
                <a:lnTo>
                  <a:pt x="343001" y="1315879"/>
                </a:lnTo>
                <a:lnTo>
                  <a:pt x="349544" y="1317071"/>
                </a:lnTo>
                <a:lnTo>
                  <a:pt x="356483" y="1318262"/>
                </a:lnTo>
                <a:lnTo>
                  <a:pt x="363819" y="1319255"/>
                </a:lnTo>
                <a:lnTo>
                  <a:pt x="371551" y="1320248"/>
                </a:lnTo>
                <a:lnTo>
                  <a:pt x="379680" y="1321043"/>
                </a:lnTo>
                <a:lnTo>
                  <a:pt x="388206" y="1321638"/>
                </a:lnTo>
                <a:lnTo>
                  <a:pt x="396731" y="1322036"/>
                </a:lnTo>
                <a:lnTo>
                  <a:pt x="405852" y="1322234"/>
                </a:lnTo>
                <a:lnTo>
                  <a:pt x="415170" y="1322036"/>
                </a:lnTo>
                <a:lnTo>
                  <a:pt x="424687" y="1321638"/>
                </a:lnTo>
                <a:lnTo>
                  <a:pt x="434403" y="1320645"/>
                </a:lnTo>
                <a:lnTo>
                  <a:pt x="444514" y="1319652"/>
                </a:lnTo>
                <a:lnTo>
                  <a:pt x="454626" y="1318064"/>
                </a:lnTo>
                <a:lnTo>
                  <a:pt x="465134" y="1316078"/>
                </a:lnTo>
                <a:lnTo>
                  <a:pt x="475642" y="1313496"/>
                </a:lnTo>
                <a:lnTo>
                  <a:pt x="486349" y="1310517"/>
                </a:lnTo>
                <a:lnTo>
                  <a:pt x="497254" y="1307141"/>
                </a:lnTo>
                <a:lnTo>
                  <a:pt x="508357" y="1303169"/>
                </a:lnTo>
                <a:lnTo>
                  <a:pt x="519460" y="1298800"/>
                </a:lnTo>
                <a:lnTo>
                  <a:pt x="530364" y="1293636"/>
                </a:lnTo>
                <a:lnTo>
                  <a:pt x="535916" y="1290657"/>
                </a:lnTo>
                <a:lnTo>
                  <a:pt x="541666" y="1287877"/>
                </a:lnTo>
                <a:lnTo>
                  <a:pt x="547217" y="1284699"/>
                </a:lnTo>
                <a:lnTo>
                  <a:pt x="552769" y="1281323"/>
                </a:lnTo>
                <a:lnTo>
                  <a:pt x="558519" y="1278145"/>
                </a:lnTo>
                <a:lnTo>
                  <a:pt x="564070" y="1274372"/>
                </a:lnTo>
                <a:lnTo>
                  <a:pt x="569622" y="1270599"/>
                </a:lnTo>
                <a:lnTo>
                  <a:pt x="575371" y="1266825"/>
                </a:lnTo>
                <a:close/>
                <a:moveTo>
                  <a:pt x="1817489" y="1143000"/>
                </a:moveTo>
                <a:lnTo>
                  <a:pt x="1829384" y="1143199"/>
                </a:lnTo>
                <a:lnTo>
                  <a:pt x="1840685" y="1143796"/>
                </a:lnTo>
                <a:lnTo>
                  <a:pt x="1851589" y="1144990"/>
                </a:lnTo>
                <a:lnTo>
                  <a:pt x="1862494" y="1146383"/>
                </a:lnTo>
                <a:lnTo>
                  <a:pt x="1873001" y="1148174"/>
                </a:lnTo>
                <a:lnTo>
                  <a:pt x="1882914" y="1150760"/>
                </a:lnTo>
                <a:lnTo>
                  <a:pt x="1892629" y="1153347"/>
                </a:lnTo>
                <a:lnTo>
                  <a:pt x="1901947" y="1156332"/>
                </a:lnTo>
                <a:lnTo>
                  <a:pt x="1910869" y="1159515"/>
                </a:lnTo>
                <a:lnTo>
                  <a:pt x="1918997" y="1163097"/>
                </a:lnTo>
                <a:lnTo>
                  <a:pt x="1926729" y="1167076"/>
                </a:lnTo>
                <a:lnTo>
                  <a:pt x="1930298" y="1169464"/>
                </a:lnTo>
                <a:lnTo>
                  <a:pt x="1933867" y="1171454"/>
                </a:lnTo>
                <a:lnTo>
                  <a:pt x="1937237" y="1173642"/>
                </a:lnTo>
                <a:lnTo>
                  <a:pt x="1940409" y="1175831"/>
                </a:lnTo>
                <a:lnTo>
                  <a:pt x="1943383" y="1178219"/>
                </a:lnTo>
                <a:lnTo>
                  <a:pt x="1946159" y="1180806"/>
                </a:lnTo>
                <a:lnTo>
                  <a:pt x="1948736" y="1183193"/>
                </a:lnTo>
                <a:lnTo>
                  <a:pt x="1951115" y="1185581"/>
                </a:lnTo>
                <a:lnTo>
                  <a:pt x="1953693" y="1188367"/>
                </a:lnTo>
                <a:lnTo>
                  <a:pt x="1955675" y="1190754"/>
                </a:lnTo>
                <a:lnTo>
                  <a:pt x="1960235" y="1191152"/>
                </a:lnTo>
                <a:lnTo>
                  <a:pt x="1964597" y="1191550"/>
                </a:lnTo>
                <a:lnTo>
                  <a:pt x="1968958" y="1192346"/>
                </a:lnTo>
                <a:lnTo>
                  <a:pt x="1972924" y="1193341"/>
                </a:lnTo>
                <a:lnTo>
                  <a:pt x="1976889" y="1194734"/>
                </a:lnTo>
                <a:lnTo>
                  <a:pt x="1980458" y="1196326"/>
                </a:lnTo>
                <a:lnTo>
                  <a:pt x="1984224" y="1198116"/>
                </a:lnTo>
                <a:lnTo>
                  <a:pt x="1987595" y="1200106"/>
                </a:lnTo>
                <a:lnTo>
                  <a:pt x="1990767" y="1202494"/>
                </a:lnTo>
                <a:lnTo>
                  <a:pt x="1993939" y="1204882"/>
                </a:lnTo>
                <a:lnTo>
                  <a:pt x="1997111" y="1207667"/>
                </a:lnTo>
                <a:lnTo>
                  <a:pt x="1999887" y="1210453"/>
                </a:lnTo>
                <a:lnTo>
                  <a:pt x="2002662" y="1213438"/>
                </a:lnTo>
                <a:lnTo>
                  <a:pt x="2005240" y="1216820"/>
                </a:lnTo>
                <a:lnTo>
                  <a:pt x="2007619" y="1220402"/>
                </a:lnTo>
                <a:lnTo>
                  <a:pt x="2010196" y="1223784"/>
                </a:lnTo>
                <a:lnTo>
                  <a:pt x="2012377" y="1227565"/>
                </a:lnTo>
                <a:lnTo>
                  <a:pt x="2014360" y="1231345"/>
                </a:lnTo>
                <a:lnTo>
                  <a:pt x="2016342" y="1235723"/>
                </a:lnTo>
                <a:lnTo>
                  <a:pt x="2018325" y="1239702"/>
                </a:lnTo>
                <a:lnTo>
                  <a:pt x="2020109" y="1244080"/>
                </a:lnTo>
                <a:lnTo>
                  <a:pt x="2021695" y="1248656"/>
                </a:lnTo>
                <a:lnTo>
                  <a:pt x="2024669" y="1257610"/>
                </a:lnTo>
                <a:lnTo>
                  <a:pt x="2027247" y="1267161"/>
                </a:lnTo>
                <a:lnTo>
                  <a:pt x="2029626" y="1277309"/>
                </a:lnTo>
                <a:lnTo>
                  <a:pt x="2031410" y="1287258"/>
                </a:lnTo>
                <a:lnTo>
                  <a:pt x="2032996" y="1297803"/>
                </a:lnTo>
                <a:lnTo>
                  <a:pt x="2034186" y="1308150"/>
                </a:lnTo>
                <a:lnTo>
                  <a:pt x="2035177" y="1318696"/>
                </a:lnTo>
                <a:lnTo>
                  <a:pt x="2035772" y="1329241"/>
                </a:lnTo>
                <a:lnTo>
                  <a:pt x="2036366" y="1339787"/>
                </a:lnTo>
                <a:lnTo>
                  <a:pt x="2036565" y="1349935"/>
                </a:lnTo>
                <a:lnTo>
                  <a:pt x="2036763" y="1360282"/>
                </a:lnTo>
                <a:lnTo>
                  <a:pt x="2036565" y="1370031"/>
                </a:lnTo>
                <a:lnTo>
                  <a:pt x="2036366" y="1379582"/>
                </a:lnTo>
                <a:lnTo>
                  <a:pt x="2035573" y="1397291"/>
                </a:lnTo>
                <a:lnTo>
                  <a:pt x="2034582" y="1413209"/>
                </a:lnTo>
                <a:lnTo>
                  <a:pt x="2033194" y="1426342"/>
                </a:lnTo>
                <a:lnTo>
                  <a:pt x="2032203" y="1436489"/>
                </a:lnTo>
                <a:lnTo>
                  <a:pt x="2027048" y="1433903"/>
                </a:lnTo>
                <a:lnTo>
                  <a:pt x="2021497" y="1431316"/>
                </a:lnTo>
                <a:lnTo>
                  <a:pt x="2018523" y="1430520"/>
                </a:lnTo>
                <a:lnTo>
                  <a:pt x="2015748" y="1429525"/>
                </a:lnTo>
                <a:lnTo>
                  <a:pt x="2012774" y="1428928"/>
                </a:lnTo>
                <a:lnTo>
                  <a:pt x="2009602" y="1428331"/>
                </a:lnTo>
                <a:lnTo>
                  <a:pt x="2005438" y="1398883"/>
                </a:lnTo>
                <a:lnTo>
                  <a:pt x="2003257" y="1384955"/>
                </a:lnTo>
                <a:lnTo>
                  <a:pt x="2001076" y="1371424"/>
                </a:lnTo>
                <a:lnTo>
                  <a:pt x="1998499" y="1358491"/>
                </a:lnTo>
                <a:lnTo>
                  <a:pt x="1995922" y="1346154"/>
                </a:lnTo>
                <a:lnTo>
                  <a:pt x="1994336" y="1340185"/>
                </a:lnTo>
                <a:lnTo>
                  <a:pt x="1992750" y="1334415"/>
                </a:lnTo>
                <a:lnTo>
                  <a:pt x="1990965" y="1328644"/>
                </a:lnTo>
                <a:lnTo>
                  <a:pt x="1988983" y="1323073"/>
                </a:lnTo>
                <a:lnTo>
                  <a:pt x="1987000" y="1317701"/>
                </a:lnTo>
                <a:lnTo>
                  <a:pt x="1985017" y="1312527"/>
                </a:lnTo>
                <a:lnTo>
                  <a:pt x="1982638" y="1307553"/>
                </a:lnTo>
                <a:lnTo>
                  <a:pt x="1980259" y="1302579"/>
                </a:lnTo>
                <a:lnTo>
                  <a:pt x="1977484" y="1297803"/>
                </a:lnTo>
                <a:lnTo>
                  <a:pt x="1974906" y="1293227"/>
                </a:lnTo>
                <a:lnTo>
                  <a:pt x="1971734" y="1288849"/>
                </a:lnTo>
                <a:lnTo>
                  <a:pt x="1968364" y="1284273"/>
                </a:lnTo>
                <a:lnTo>
                  <a:pt x="1965192" y="1280293"/>
                </a:lnTo>
                <a:lnTo>
                  <a:pt x="1961425" y="1276314"/>
                </a:lnTo>
                <a:lnTo>
                  <a:pt x="1957459" y="1272533"/>
                </a:lnTo>
                <a:lnTo>
                  <a:pt x="1953098" y="1268952"/>
                </a:lnTo>
                <a:lnTo>
                  <a:pt x="1948736" y="1265768"/>
                </a:lnTo>
                <a:lnTo>
                  <a:pt x="1943780" y="1262386"/>
                </a:lnTo>
                <a:lnTo>
                  <a:pt x="1939021" y="1259202"/>
                </a:lnTo>
                <a:lnTo>
                  <a:pt x="1933470" y="1256416"/>
                </a:lnTo>
                <a:lnTo>
                  <a:pt x="1927721" y="1260595"/>
                </a:lnTo>
                <a:lnTo>
                  <a:pt x="1921971" y="1264375"/>
                </a:lnTo>
                <a:lnTo>
                  <a:pt x="1916023" y="1268156"/>
                </a:lnTo>
                <a:lnTo>
                  <a:pt x="1910274" y="1271737"/>
                </a:lnTo>
                <a:lnTo>
                  <a:pt x="1904128" y="1275319"/>
                </a:lnTo>
                <a:lnTo>
                  <a:pt x="1898378" y="1278304"/>
                </a:lnTo>
                <a:lnTo>
                  <a:pt x="1892629" y="1281487"/>
                </a:lnTo>
                <a:lnTo>
                  <a:pt x="1886879" y="1284273"/>
                </a:lnTo>
                <a:lnTo>
                  <a:pt x="1881130" y="1287258"/>
                </a:lnTo>
                <a:lnTo>
                  <a:pt x="1875380" y="1289645"/>
                </a:lnTo>
                <a:lnTo>
                  <a:pt x="1863881" y="1294620"/>
                </a:lnTo>
                <a:lnTo>
                  <a:pt x="1852581" y="1298599"/>
                </a:lnTo>
                <a:lnTo>
                  <a:pt x="1841280" y="1302181"/>
                </a:lnTo>
                <a:lnTo>
                  <a:pt x="1830177" y="1305364"/>
                </a:lnTo>
                <a:lnTo>
                  <a:pt x="1819273" y="1307951"/>
                </a:lnTo>
                <a:lnTo>
                  <a:pt x="1808369" y="1309941"/>
                </a:lnTo>
                <a:lnTo>
                  <a:pt x="1798059" y="1311533"/>
                </a:lnTo>
                <a:lnTo>
                  <a:pt x="1787552" y="1312925"/>
                </a:lnTo>
                <a:lnTo>
                  <a:pt x="1777639" y="1313721"/>
                </a:lnTo>
                <a:lnTo>
                  <a:pt x="1767726" y="1314119"/>
                </a:lnTo>
                <a:lnTo>
                  <a:pt x="1758209" y="1314318"/>
                </a:lnTo>
                <a:lnTo>
                  <a:pt x="1748891" y="1314119"/>
                </a:lnTo>
                <a:lnTo>
                  <a:pt x="1739970" y="1313920"/>
                </a:lnTo>
                <a:lnTo>
                  <a:pt x="1731246" y="1313323"/>
                </a:lnTo>
                <a:lnTo>
                  <a:pt x="1722919" y="1312328"/>
                </a:lnTo>
                <a:lnTo>
                  <a:pt x="1715187" y="1311533"/>
                </a:lnTo>
                <a:lnTo>
                  <a:pt x="1707455" y="1310339"/>
                </a:lnTo>
                <a:lnTo>
                  <a:pt x="1700318" y="1309145"/>
                </a:lnTo>
                <a:lnTo>
                  <a:pt x="1693577" y="1307752"/>
                </a:lnTo>
                <a:lnTo>
                  <a:pt x="1687233" y="1306359"/>
                </a:lnTo>
                <a:lnTo>
                  <a:pt x="1681483" y="1304767"/>
                </a:lnTo>
                <a:lnTo>
                  <a:pt x="1670976" y="1301982"/>
                </a:lnTo>
                <a:lnTo>
                  <a:pt x="1662847" y="1299594"/>
                </a:lnTo>
                <a:lnTo>
                  <a:pt x="1656701" y="1297206"/>
                </a:lnTo>
                <a:lnTo>
                  <a:pt x="1653529" y="1303574"/>
                </a:lnTo>
                <a:lnTo>
                  <a:pt x="1650951" y="1310140"/>
                </a:lnTo>
                <a:lnTo>
                  <a:pt x="1648176" y="1317104"/>
                </a:lnTo>
                <a:lnTo>
                  <a:pt x="1645995" y="1324267"/>
                </a:lnTo>
                <a:lnTo>
                  <a:pt x="1644012" y="1331430"/>
                </a:lnTo>
                <a:lnTo>
                  <a:pt x="1642030" y="1338991"/>
                </a:lnTo>
                <a:lnTo>
                  <a:pt x="1640245" y="1346950"/>
                </a:lnTo>
                <a:lnTo>
                  <a:pt x="1638659" y="1355108"/>
                </a:lnTo>
                <a:lnTo>
                  <a:pt x="1635685" y="1372021"/>
                </a:lnTo>
                <a:lnTo>
                  <a:pt x="1632712" y="1389730"/>
                </a:lnTo>
                <a:lnTo>
                  <a:pt x="1629341" y="1408633"/>
                </a:lnTo>
                <a:lnTo>
                  <a:pt x="1625574" y="1428331"/>
                </a:lnTo>
                <a:lnTo>
                  <a:pt x="1622402" y="1428928"/>
                </a:lnTo>
                <a:lnTo>
                  <a:pt x="1619428" y="1429525"/>
                </a:lnTo>
                <a:lnTo>
                  <a:pt x="1616256" y="1430520"/>
                </a:lnTo>
                <a:lnTo>
                  <a:pt x="1613480" y="1431515"/>
                </a:lnTo>
                <a:lnTo>
                  <a:pt x="1610507" y="1432709"/>
                </a:lnTo>
                <a:lnTo>
                  <a:pt x="1607929" y="1433903"/>
                </a:lnTo>
                <a:lnTo>
                  <a:pt x="1604955" y="1435295"/>
                </a:lnTo>
                <a:lnTo>
                  <a:pt x="1602576" y="1436688"/>
                </a:lnTo>
                <a:lnTo>
                  <a:pt x="1600792" y="1425347"/>
                </a:lnTo>
                <a:lnTo>
                  <a:pt x="1599999" y="1418184"/>
                </a:lnTo>
                <a:lnTo>
                  <a:pt x="1599008" y="1410026"/>
                </a:lnTo>
                <a:lnTo>
                  <a:pt x="1598215" y="1401072"/>
                </a:lnTo>
                <a:lnTo>
                  <a:pt x="1597620" y="1391322"/>
                </a:lnTo>
                <a:lnTo>
                  <a:pt x="1597223" y="1381174"/>
                </a:lnTo>
                <a:lnTo>
                  <a:pt x="1597025" y="1370230"/>
                </a:lnTo>
                <a:lnTo>
                  <a:pt x="1597223" y="1358690"/>
                </a:lnTo>
                <a:lnTo>
                  <a:pt x="1598016" y="1346950"/>
                </a:lnTo>
                <a:lnTo>
                  <a:pt x="1598809" y="1334614"/>
                </a:lnTo>
                <a:lnTo>
                  <a:pt x="1600395" y="1322277"/>
                </a:lnTo>
                <a:lnTo>
                  <a:pt x="1601188" y="1315910"/>
                </a:lnTo>
                <a:lnTo>
                  <a:pt x="1602378" y="1309543"/>
                </a:lnTo>
                <a:lnTo>
                  <a:pt x="1603766" y="1303375"/>
                </a:lnTo>
                <a:lnTo>
                  <a:pt x="1604955" y="1296808"/>
                </a:lnTo>
                <a:lnTo>
                  <a:pt x="1606541" y="1290441"/>
                </a:lnTo>
                <a:lnTo>
                  <a:pt x="1608326" y="1284074"/>
                </a:lnTo>
                <a:lnTo>
                  <a:pt x="1610110" y="1277707"/>
                </a:lnTo>
                <a:lnTo>
                  <a:pt x="1612291" y="1271538"/>
                </a:lnTo>
                <a:lnTo>
                  <a:pt x="1614472" y="1264972"/>
                </a:lnTo>
                <a:lnTo>
                  <a:pt x="1617049" y="1258804"/>
                </a:lnTo>
                <a:lnTo>
                  <a:pt x="1619627" y="1252835"/>
                </a:lnTo>
                <a:lnTo>
                  <a:pt x="1622600" y="1246468"/>
                </a:lnTo>
                <a:lnTo>
                  <a:pt x="1625574" y="1240498"/>
                </a:lnTo>
                <a:lnTo>
                  <a:pt x="1628945" y="1234529"/>
                </a:lnTo>
                <a:lnTo>
                  <a:pt x="1632513" y="1228759"/>
                </a:lnTo>
                <a:lnTo>
                  <a:pt x="1636478" y="1222988"/>
                </a:lnTo>
                <a:lnTo>
                  <a:pt x="1640444" y="1217218"/>
                </a:lnTo>
                <a:lnTo>
                  <a:pt x="1644607" y="1211846"/>
                </a:lnTo>
                <a:lnTo>
                  <a:pt x="1649365" y="1206274"/>
                </a:lnTo>
                <a:lnTo>
                  <a:pt x="1654322" y="1201101"/>
                </a:lnTo>
                <a:lnTo>
                  <a:pt x="1659278" y="1196127"/>
                </a:lnTo>
                <a:lnTo>
                  <a:pt x="1664631" y="1191152"/>
                </a:lnTo>
                <a:lnTo>
                  <a:pt x="1670381" y="1186576"/>
                </a:lnTo>
                <a:lnTo>
                  <a:pt x="1676329" y="1181800"/>
                </a:lnTo>
                <a:lnTo>
                  <a:pt x="1682673" y="1177622"/>
                </a:lnTo>
                <a:lnTo>
                  <a:pt x="1689215" y="1173444"/>
                </a:lnTo>
                <a:lnTo>
                  <a:pt x="1696154" y="1169464"/>
                </a:lnTo>
                <a:lnTo>
                  <a:pt x="1703292" y="1165882"/>
                </a:lnTo>
                <a:lnTo>
                  <a:pt x="1710826" y="1162301"/>
                </a:lnTo>
                <a:lnTo>
                  <a:pt x="1718756" y="1159117"/>
                </a:lnTo>
                <a:lnTo>
                  <a:pt x="1726885" y="1156332"/>
                </a:lnTo>
                <a:lnTo>
                  <a:pt x="1735608" y="1153546"/>
                </a:lnTo>
                <a:lnTo>
                  <a:pt x="1744331" y="1151158"/>
                </a:lnTo>
                <a:lnTo>
                  <a:pt x="1753649" y="1148970"/>
                </a:lnTo>
                <a:lnTo>
                  <a:pt x="1763562" y="1147179"/>
                </a:lnTo>
                <a:lnTo>
                  <a:pt x="1773475" y="1145587"/>
                </a:lnTo>
                <a:lnTo>
                  <a:pt x="1783785" y="1144393"/>
                </a:lnTo>
                <a:lnTo>
                  <a:pt x="1794689" y="1143597"/>
                </a:lnTo>
                <a:lnTo>
                  <a:pt x="1805990" y="1143199"/>
                </a:lnTo>
                <a:lnTo>
                  <a:pt x="1817489" y="1143000"/>
                </a:lnTo>
                <a:close/>
                <a:moveTo>
                  <a:pt x="461963" y="1143000"/>
                </a:moveTo>
                <a:lnTo>
                  <a:pt x="473472" y="1143199"/>
                </a:lnTo>
                <a:lnTo>
                  <a:pt x="484783" y="1143796"/>
                </a:lnTo>
                <a:lnTo>
                  <a:pt x="495895" y="1144990"/>
                </a:lnTo>
                <a:lnTo>
                  <a:pt x="506809" y="1146383"/>
                </a:lnTo>
                <a:lnTo>
                  <a:pt x="517128" y="1148174"/>
                </a:lnTo>
                <a:lnTo>
                  <a:pt x="527249" y="1150760"/>
                </a:lnTo>
                <a:lnTo>
                  <a:pt x="537170" y="1153347"/>
                </a:lnTo>
                <a:lnTo>
                  <a:pt x="546497" y="1156332"/>
                </a:lnTo>
                <a:lnTo>
                  <a:pt x="555030" y="1159515"/>
                </a:lnTo>
                <a:lnTo>
                  <a:pt x="563364" y="1163097"/>
                </a:lnTo>
                <a:lnTo>
                  <a:pt x="571103" y="1167076"/>
                </a:lnTo>
                <a:lnTo>
                  <a:pt x="574874" y="1169464"/>
                </a:lnTo>
                <a:lnTo>
                  <a:pt x="578049" y="1171454"/>
                </a:lnTo>
                <a:lnTo>
                  <a:pt x="581422" y="1173642"/>
                </a:lnTo>
                <a:lnTo>
                  <a:pt x="584795" y="1175831"/>
                </a:lnTo>
                <a:lnTo>
                  <a:pt x="587772" y="1178219"/>
                </a:lnTo>
                <a:lnTo>
                  <a:pt x="590550" y="1180806"/>
                </a:lnTo>
                <a:lnTo>
                  <a:pt x="593130" y="1183193"/>
                </a:lnTo>
                <a:lnTo>
                  <a:pt x="595710" y="1185581"/>
                </a:lnTo>
                <a:lnTo>
                  <a:pt x="597892" y="1188367"/>
                </a:lnTo>
                <a:lnTo>
                  <a:pt x="600075" y="1190754"/>
                </a:lnTo>
                <a:lnTo>
                  <a:pt x="604441" y="1191152"/>
                </a:lnTo>
                <a:lnTo>
                  <a:pt x="609005" y="1191550"/>
                </a:lnTo>
                <a:lnTo>
                  <a:pt x="613172" y="1192346"/>
                </a:lnTo>
                <a:lnTo>
                  <a:pt x="617141" y="1193341"/>
                </a:lnTo>
                <a:lnTo>
                  <a:pt x="621110" y="1194734"/>
                </a:lnTo>
                <a:lnTo>
                  <a:pt x="624880" y="1196326"/>
                </a:lnTo>
                <a:lnTo>
                  <a:pt x="628452" y="1198116"/>
                </a:lnTo>
                <a:lnTo>
                  <a:pt x="632024" y="1200106"/>
                </a:lnTo>
                <a:lnTo>
                  <a:pt x="635397" y="1202494"/>
                </a:lnTo>
                <a:lnTo>
                  <a:pt x="638374" y="1204882"/>
                </a:lnTo>
                <a:lnTo>
                  <a:pt x="641350" y="1207667"/>
                </a:lnTo>
                <a:lnTo>
                  <a:pt x="644327" y="1210453"/>
                </a:lnTo>
                <a:lnTo>
                  <a:pt x="647105" y="1213438"/>
                </a:lnTo>
                <a:lnTo>
                  <a:pt x="649685" y="1216820"/>
                </a:lnTo>
                <a:lnTo>
                  <a:pt x="652264" y="1220402"/>
                </a:lnTo>
                <a:lnTo>
                  <a:pt x="654447" y="1223784"/>
                </a:lnTo>
                <a:lnTo>
                  <a:pt x="656630" y="1227565"/>
                </a:lnTo>
                <a:lnTo>
                  <a:pt x="658813" y="1231345"/>
                </a:lnTo>
                <a:lnTo>
                  <a:pt x="660797" y="1235723"/>
                </a:lnTo>
                <a:lnTo>
                  <a:pt x="662583" y="1239702"/>
                </a:lnTo>
                <a:lnTo>
                  <a:pt x="664369" y="1244080"/>
                </a:lnTo>
                <a:lnTo>
                  <a:pt x="666155" y="1248656"/>
                </a:lnTo>
                <a:lnTo>
                  <a:pt x="669132" y="1257610"/>
                </a:lnTo>
                <a:lnTo>
                  <a:pt x="671711" y="1267161"/>
                </a:lnTo>
                <a:lnTo>
                  <a:pt x="673894" y="1277309"/>
                </a:lnTo>
                <a:lnTo>
                  <a:pt x="675878" y="1287258"/>
                </a:lnTo>
                <a:lnTo>
                  <a:pt x="677466" y="1297803"/>
                </a:lnTo>
                <a:lnTo>
                  <a:pt x="678657" y="1308150"/>
                </a:lnTo>
                <a:lnTo>
                  <a:pt x="679450" y="1318696"/>
                </a:lnTo>
                <a:lnTo>
                  <a:pt x="680442" y="1329241"/>
                </a:lnTo>
                <a:lnTo>
                  <a:pt x="680839" y="1339787"/>
                </a:lnTo>
                <a:lnTo>
                  <a:pt x="681038" y="1349935"/>
                </a:lnTo>
                <a:lnTo>
                  <a:pt x="681038" y="1360282"/>
                </a:lnTo>
                <a:lnTo>
                  <a:pt x="681038" y="1370031"/>
                </a:lnTo>
                <a:lnTo>
                  <a:pt x="680839" y="1379582"/>
                </a:lnTo>
                <a:lnTo>
                  <a:pt x="679847" y="1397291"/>
                </a:lnTo>
                <a:lnTo>
                  <a:pt x="678855" y="1413209"/>
                </a:lnTo>
                <a:lnTo>
                  <a:pt x="677664" y="1426342"/>
                </a:lnTo>
                <a:lnTo>
                  <a:pt x="676672" y="1436489"/>
                </a:lnTo>
                <a:lnTo>
                  <a:pt x="671513" y="1433903"/>
                </a:lnTo>
                <a:lnTo>
                  <a:pt x="665956" y="1431316"/>
                </a:lnTo>
                <a:lnTo>
                  <a:pt x="663178" y="1430520"/>
                </a:lnTo>
                <a:lnTo>
                  <a:pt x="660202" y="1429525"/>
                </a:lnTo>
                <a:lnTo>
                  <a:pt x="657027" y="1428928"/>
                </a:lnTo>
                <a:lnTo>
                  <a:pt x="654249" y="1428331"/>
                </a:lnTo>
                <a:lnTo>
                  <a:pt x="649685" y="1398883"/>
                </a:lnTo>
                <a:lnTo>
                  <a:pt x="647700" y="1384955"/>
                </a:lnTo>
                <a:lnTo>
                  <a:pt x="645517" y="1371424"/>
                </a:lnTo>
                <a:lnTo>
                  <a:pt x="643136" y="1358491"/>
                </a:lnTo>
                <a:lnTo>
                  <a:pt x="640160" y="1346154"/>
                </a:lnTo>
                <a:lnTo>
                  <a:pt x="638771" y="1340185"/>
                </a:lnTo>
                <a:lnTo>
                  <a:pt x="637183" y="1334415"/>
                </a:lnTo>
                <a:lnTo>
                  <a:pt x="635397" y="1328644"/>
                </a:lnTo>
                <a:lnTo>
                  <a:pt x="633611" y="1323073"/>
                </a:lnTo>
                <a:lnTo>
                  <a:pt x="631627" y="1317701"/>
                </a:lnTo>
                <a:lnTo>
                  <a:pt x="629444" y="1312527"/>
                </a:lnTo>
                <a:lnTo>
                  <a:pt x="627063" y="1307553"/>
                </a:lnTo>
                <a:lnTo>
                  <a:pt x="624681" y="1302579"/>
                </a:lnTo>
                <a:lnTo>
                  <a:pt x="622102" y="1297803"/>
                </a:lnTo>
                <a:lnTo>
                  <a:pt x="619125" y="1293227"/>
                </a:lnTo>
                <a:lnTo>
                  <a:pt x="616347" y="1288849"/>
                </a:lnTo>
                <a:lnTo>
                  <a:pt x="612974" y="1284273"/>
                </a:lnTo>
                <a:lnTo>
                  <a:pt x="609402" y="1280293"/>
                </a:lnTo>
                <a:lnTo>
                  <a:pt x="605631" y="1276314"/>
                </a:lnTo>
                <a:lnTo>
                  <a:pt x="601861" y="1272533"/>
                </a:lnTo>
                <a:lnTo>
                  <a:pt x="597694" y="1268952"/>
                </a:lnTo>
                <a:lnTo>
                  <a:pt x="592931" y="1265768"/>
                </a:lnTo>
                <a:lnTo>
                  <a:pt x="588367" y="1262386"/>
                </a:lnTo>
                <a:lnTo>
                  <a:pt x="583208" y="1259202"/>
                </a:lnTo>
                <a:lnTo>
                  <a:pt x="577850" y="1256416"/>
                </a:lnTo>
                <a:lnTo>
                  <a:pt x="571897" y="1260595"/>
                </a:lnTo>
                <a:lnTo>
                  <a:pt x="566142" y="1264375"/>
                </a:lnTo>
                <a:lnTo>
                  <a:pt x="560388" y="1268156"/>
                </a:lnTo>
                <a:lnTo>
                  <a:pt x="554434" y="1271737"/>
                </a:lnTo>
                <a:lnTo>
                  <a:pt x="548680" y="1275319"/>
                </a:lnTo>
                <a:lnTo>
                  <a:pt x="542925" y="1278304"/>
                </a:lnTo>
                <a:lnTo>
                  <a:pt x="536972" y="1281487"/>
                </a:lnTo>
                <a:lnTo>
                  <a:pt x="531019" y="1284273"/>
                </a:lnTo>
                <a:lnTo>
                  <a:pt x="525264" y="1287258"/>
                </a:lnTo>
                <a:lnTo>
                  <a:pt x="519509" y="1289645"/>
                </a:lnTo>
                <a:lnTo>
                  <a:pt x="508000" y="1294620"/>
                </a:lnTo>
                <a:lnTo>
                  <a:pt x="496689" y="1298599"/>
                </a:lnTo>
                <a:lnTo>
                  <a:pt x="485577" y="1302181"/>
                </a:lnTo>
                <a:lnTo>
                  <a:pt x="474464" y="1305364"/>
                </a:lnTo>
                <a:lnTo>
                  <a:pt x="463550" y="1307951"/>
                </a:lnTo>
                <a:lnTo>
                  <a:pt x="452834" y="1309941"/>
                </a:lnTo>
                <a:lnTo>
                  <a:pt x="442119" y="1311533"/>
                </a:lnTo>
                <a:lnTo>
                  <a:pt x="431998" y="1312925"/>
                </a:lnTo>
                <a:lnTo>
                  <a:pt x="421680" y="1313721"/>
                </a:lnTo>
                <a:lnTo>
                  <a:pt x="411956" y="1314119"/>
                </a:lnTo>
                <a:lnTo>
                  <a:pt x="402431" y="1314318"/>
                </a:lnTo>
                <a:lnTo>
                  <a:pt x="393105" y="1314119"/>
                </a:lnTo>
                <a:lnTo>
                  <a:pt x="384373" y="1313920"/>
                </a:lnTo>
                <a:lnTo>
                  <a:pt x="375642" y="1313323"/>
                </a:lnTo>
                <a:lnTo>
                  <a:pt x="367109" y="1312328"/>
                </a:lnTo>
                <a:lnTo>
                  <a:pt x="359172" y="1311533"/>
                </a:lnTo>
                <a:lnTo>
                  <a:pt x="351631" y="1310339"/>
                </a:lnTo>
                <a:lnTo>
                  <a:pt x="344487" y="1309145"/>
                </a:lnTo>
                <a:lnTo>
                  <a:pt x="337740" y="1307752"/>
                </a:lnTo>
                <a:lnTo>
                  <a:pt x="331589" y="1306359"/>
                </a:lnTo>
                <a:lnTo>
                  <a:pt x="325437" y="1304767"/>
                </a:lnTo>
                <a:lnTo>
                  <a:pt x="315317" y="1301982"/>
                </a:lnTo>
                <a:lnTo>
                  <a:pt x="307181" y="1299594"/>
                </a:lnTo>
                <a:lnTo>
                  <a:pt x="300831" y="1297206"/>
                </a:lnTo>
                <a:lnTo>
                  <a:pt x="297855" y="1303574"/>
                </a:lnTo>
                <a:lnTo>
                  <a:pt x="294878" y="1310140"/>
                </a:lnTo>
                <a:lnTo>
                  <a:pt x="292497" y="1317104"/>
                </a:lnTo>
                <a:lnTo>
                  <a:pt x="290314" y="1324267"/>
                </a:lnTo>
                <a:lnTo>
                  <a:pt x="287933" y="1331430"/>
                </a:lnTo>
                <a:lnTo>
                  <a:pt x="286147" y="1338991"/>
                </a:lnTo>
                <a:lnTo>
                  <a:pt x="284559" y="1346950"/>
                </a:lnTo>
                <a:lnTo>
                  <a:pt x="282972" y="1355108"/>
                </a:lnTo>
                <a:lnTo>
                  <a:pt x="279797" y="1372021"/>
                </a:lnTo>
                <a:lnTo>
                  <a:pt x="276622" y="1389730"/>
                </a:lnTo>
                <a:lnTo>
                  <a:pt x="273447" y="1408633"/>
                </a:lnTo>
                <a:lnTo>
                  <a:pt x="269676" y="1428331"/>
                </a:lnTo>
                <a:lnTo>
                  <a:pt x="266501" y="1428928"/>
                </a:lnTo>
                <a:lnTo>
                  <a:pt x="263326" y="1429525"/>
                </a:lnTo>
                <a:lnTo>
                  <a:pt x="260548" y="1430520"/>
                </a:lnTo>
                <a:lnTo>
                  <a:pt x="257373" y="1431515"/>
                </a:lnTo>
                <a:lnTo>
                  <a:pt x="254794" y="1432709"/>
                </a:lnTo>
                <a:lnTo>
                  <a:pt x="251817" y="1433903"/>
                </a:lnTo>
                <a:lnTo>
                  <a:pt x="246459" y="1436688"/>
                </a:lnTo>
                <a:lnTo>
                  <a:pt x="244673" y="1425347"/>
                </a:lnTo>
                <a:lnTo>
                  <a:pt x="243879" y="1418184"/>
                </a:lnTo>
                <a:lnTo>
                  <a:pt x="243086" y="1410026"/>
                </a:lnTo>
                <a:lnTo>
                  <a:pt x="242292" y="1401072"/>
                </a:lnTo>
                <a:lnTo>
                  <a:pt x="241697" y="1391322"/>
                </a:lnTo>
                <a:lnTo>
                  <a:pt x="241300" y="1381174"/>
                </a:lnTo>
                <a:lnTo>
                  <a:pt x="241300" y="1370230"/>
                </a:lnTo>
                <a:lnTo>
                  <a:pt x="241300" y="1358690"/>
                </a:lnTo>
                <a:lnTo>
                  <a:pt x="241895" y="1346950"/>
                </a:lnTo>
                <a:lnTo>
                  <a:pt x="242689" y="1334614"/>
                </a:lnTo>
                <a:lnTo>
                  <a:pt x="244276" y="1322277"/>
                </a:lnTo>
                <a:lnTo>
                  <a:pt x="245269" y="1315910"/>
                </a:lnTo>
                <a:lnTo>
                  <a:pt x="246261" y="1309543"/>
                </a:lnTo>
                <a:lnTo>
                  <a:pt x="247650" y="1303375"/>
                </a:lnTo>
                <a:lnTo>
                  <a:pt x="249039" y="1296808"/>
                </a:lnTo>
                <a:lnTo>
                  <a:pt x="250626" y="1290441"/>
                </a:lnTo>
                <a:lnTo>
                  <a:pt x="252214" y="1284074"/>
                </a:lnTo>
                <a:lnTo>
                  <a:pt x="254397" y="1277707"/>
                </a:lnTo>
                <a:lnTo>
                  <a:pt x="256381" y="1271538"/>
                </a:lnTo>
                <a:lnTo>
                  <a:pt x="258564" y="1264972"/>
                </a:lnTo>
                <a:lnTo>
                  <a:pt x="260945" y="1258804"/>
                </a:lnTo>
                <a:lnTo>
                  <a:pt x="263922" y="1252835"/>
                </a:lnTo>
                <a:lnTo>
                  <a:pt x="266700" y="1246468"/>
                </a:lnTo>
                <a:lnTo>
                  <a:pt x="269875" y="1240498"/>
                </a:lnTo>
                <a:lnTo>
                  <a:pt x="273248" y="1234529"/>
                </a:lnTo>
                <a:lnTo>
                  <a:pt x="276622" y="1228759"/>
                </a:lnTo>
                <a:lnTo>
                  <a:pt x="280392" y="1222988"/>
                </a:lnTo>
                <a:lnTo>
                  <a:pt x="284559" y="1217218"/>
                </a:lnTo>
                <a:lnTo>
                  <a:pt x="288925" y="1211846"/>
                </a:lnTo>
                <a:lnTo>
                  <a:pt x="293290" y="1206274"/>
                </a:lnTo>
                <a:lnTo>
                  <a:pt x="298251" y="1201101"/>
                </a:lnTo>
                <a:lnTo>
                  <a:pt x="303411" y="1196127"/>
                </a:lnTo>
                <a:lnTo>
                  <a:pt x="308769" y="1191152"/>
                </a:lnTo>
                <a:lnTo>
                  <a:pt x="314325" y="1186576"/>
                </a:lnTo>
                <a:lnTo>
                  <a:pt x="320476" y="1181800"/>
                </a:lnTo>
                <a:lnTo>
                  <a:pt x="326628" y="1177622"/>
                </a:lnTo>
                <a:lnTo>
                  <a:pt x="333176" y="1173444"/>
                </a:lnTo>
                <a:lnTo>
                  <a:pt x="340122" y="1169464"/>
                </a:lnTo>
                <a:lnTo>
                  <a:pt x="347464" y="1165882"/>
                </a:lnTo>
                <a:lnTo>
                  <a:pt x="355005" y="1162301"/>
                </a:lnTo>
                <a:lnTo>
                  <a:pt x="362942" y="1159117"/>
                </a:lnTo>
                <a:lnTo>
                  <a:pt x="371276" y="1156332"/>
                </a:lnTo>
                <a:lnTo>
                  <a:pt x="379611" y="1153546"/>
                </a:lnTo>
                <a:lnTo>
                  <a:pt x="388739" y="1151158"/>
                </a:lnTo>
                <a:lnTo>
                  <a:pt x="398066" y="1148970"/>
                </a:lnTo>
                <a:lnTo>
                  <a:pt x="407591" y="1147179"/>
                </a:lnTo>
                <a:lnTo>
                  <a:pt x="417711" y="1145587"/>
                </a:lnTo>
                <a:lnTo>
                  <a:pt x="428228" y="1144393"/>
                </a:lnTo>
                <a:lnTo>
                  <a:pt x="439142" y="1143597"/>
                </a:lnTo>
                <a:lnTo>
                  <a:pt x="450056" y="1143199"/>
                </a:lnTo>
                <a:lnTo>
                  <a:pt x="461963" y="1143000"/>
                </a:lnTo>
                <a:close/>
                <a:moveTo>
                  <a:pt x="1112796" y="1120775"/>
                </a:moveTo>
                <a:lnTo>
                  <a:pt x="1161894" y="1120775"/>
                </a:lnTo>
                <a:lnTo>
                  <a:pt x="1161894" y="1492449"/>
                </a:lnTo>
                <a:lnTo>
                  <a:pt x="1484313" y="1678186"/>
                </a:lnTo>
                <a:lnTo>
                  <a:pt x="1459664" y="1720850"/>
                </a:lnTo>
                <a:lnTo>
                  <a:pt x="1137245" y="1534914"/>
                </a:lnTo>
                <a:lnTo>
                  <a:pt x="815025" y="1720850"/>
                </a:lnTo>
                <a:lnTo>
                  <a:pt x="790575" y="1678186"/>
                </a:lnTo>
                <a:lnTo>
                  <a:pt x="1112796" y="1492449"/>
                </a:lnTo>
                <a:lnTo>
                  <a:pt x="1112796" y="1120775"/>
                </a:lnTo>
                <a:close/>
                <a:moveTo>
                  <a:pt x="1114128" y="647700"/>
                </a:moveTo>
                <a:lnTo>
                  <a:pt x="1160760" y="647700"/>
                </a:lnTo>
                <a:lnTo>
                  <a:pt x="1184275" y="692600"/>
                </a:lnTo>
                <a:lnTo>
                  <a:pt x="1168133" y="709686"/>
                </a:lnTo>
                <a:lnTo>
                  <a:pt x="1183080" y="812599"/>
                </a:lnTo>
                <a:lnTo>
                  <a:pt x="1137244" y="981075"/>
                </a:lnTo>
                <a:lnTo>
                  <a:pt x="1091808" y="812599"/>
                </a:lnTo>
                <a:lnTo>
                  <a:pt x="1106754" y="709686"/>
                </a:lnTo>
                <a:lnTo>
                  <a:pt x="1090612" y="692600"/>
                </a:lnTo>
                <a:lnTo>
                  <a:pt x="1114128" y="647700"/>
                </a:lnTo>
                <a:close/>
                <a:moveTo>
                  <a:pt x="1330678" y="638175"/>
                </a:moveTo>
                <a:lnTo>
                  <a:pt x="1357949" y="650664"/>
                </a:lnTo>
                <a:lnTo>
                  <a:pt x="1385818" y="664144"/>
                </a:lnTo>
                <a:lnTo>
                  <a:pt x="1400151" y="671281"/>
                </a:lnTo>
                <a:lnTo>
                  <a:pt x="1414085" y="678219"/>
                </a:lnTo>
                <a:lnTo>
                  <a:pt x="1427821" y="685356"/>
                </a:lnTo>
                <a:lnTo>
                  <a:pt x="1441158" y="692492"/>
                </a:lnTo>
                <a:lnTo>
                  <a:pt x="1453699" y="699431"/>
                </a:lnTo>
                <a:lnTo>
                  <a:pt x="1465643" y="706171"/>
                </a:lnTo>
                <a:lnTo>
                  <a:pt x="1476591" y="713109"/>
                </a:lnTo>
                <a:lnTo>
                  <a:pt x="1486744" y="719453"/>
                </a:lnTo>
                <a:lnTo>
                  <a:pt x="1495502" y="725796"/>
                </a:lnTo>
                <a:lnTo>
                  <a:pt x="1499683" y="728572"/>
                </a:lnTo>
                <a:lnTo>
                  <a:pt x="1503067" y="731545"/>
                </a:lnTo>
                <a:lnTo>
                  <a:pt x="1506451" y="734321"/>
                </a:lnTo>
                <a:lnTo>
                  <a:pt x="1509437" y="737096"/>
                </a:lnTo>
                <a:lnTo>
                  <a:pt x="1511826" y="739673"/>
                </a:lnTo>
                <a:lnTo>
                  <a:pt x="1513816" y="742052"/>
                </a:lnTo>
                <a:lnTo>
                  <a:pt x="1515409" y="744232"/>
                </a:lnTo>
                <a:lnTo>
                  <a:pt x="1517001" y="746810"/>
                </a:lnTo>
                <a:lnTo>
                  <a:pt x="1519987" y="752360"/>
                </a:lnTo>
                <a:lnTo>
                  <a:pt x="1523371" y="759100"/>
                </a:lnTo>
                <a:lnTo>
                  <a:pt x="1526755" y="766633"/>
                </a:lnTo>
                <a:lnTo>
                  <a:pt x="1530139" y="775356"/>
                </a:lnTo>
                <a:lnTo>
                  <a:pt x="1533723" y="784673"/>
                </a:lnTo>
                <a:lnTo>
                  <a:pt x="1536908" y="794783"/>
                </a:lnTo>
                <a:lnTo>
                  <a:pt x="1540491" y="805488"/>
                </a:lnTo>
                <a:lnTo>
                  <a:pt x="1543875" y="816788"/>
                </a:lnTo>
                <a:lnTo>
                  <a:pt x="1547458" y="828484"/>
                </a:lnTo>
                <a:lnTo>
                  <a:pt x="1554425" y="852867"/>
                </a:lnTo>
                <a:lnTo>
                  <a:pt x="1560994" y="878242"/>
                </a:lnTo>
                <a:lnTo>
                  <a:pt x="1567364" y="903616"/>
                </a:lnTo>
                <a:lnTo>
                  <a:pt x="1573734" y="928594"/>
                </a:lnTo>
                <a:lnTo>
                  <a:pt x="1579308" y="952581"/>
                </a:lnTo>
                <a:lnTo>
                  <a:pt x="1588664" y="994013"/>
                </a:lnTo>
                <a:lnTo>
                  <a:pt x="1594835" y="1022758"/>
                </a:lnTo>
                <a:lnTo>
                  <a:pt x="1597025" y="1033463"/>
                </a:lnTo>
                <a:lnTo>
                  <a:pt x="1155700" y="1033463"/>
                </a:lnTo>
                <a:lnTo>
                  <a:pt x="1389202" y="796964"/>
                </a:lnTo>
                <a:lnTo>
                  <a:pt x="1314752" y="742052"/>
                </a:lnTo>
                <a:lnTo>
                  <a:pt x="1376462" y="716876"/>
                </a:lnTo>
                <a:lnTo>
                  <a:pt x="1330678" y="638175"/>
                </a:lnTo>
                <a:close/>
                <a:moveTo>
                  <a:pt x="943252" y="638175"/>
                </a:moveTo>
                <a:lnTo>
                  <a:pt x="897434" y="716876"/>
                </a:lnTo>
                <a:lnTo>
                  <a:pt x="959120" y="742052"/>
                </a:lnTo>
                <a:lnTo>
                  <a:pt x="884739" y="796964"/>
                </a:lnTo>
                <a:lnTo>
                  <a:pt x="1117600" y="1033463"/>
                </a:lnTo>
                <a:lnTo>
                  <a:pt x="677862" y="1033463"/>
                </a:lnTo>
                <a:lnTo>
                  <a:pt x="680044" y="1022758"/>
                </a:lnTo>
                <a:lnTo>
                  <a:pt x="686192" y="994013"/>
                </a:lnTo>
                <a:lnTo>
                  <a:pt x="695515" y="952581"/>
                </a:lnTo>
                <a:lnTo>
                  <a:pt x="701068" y="928594"/>
                </a:lnTo>
                <a:lnTo>
                  <a:pt x="707019" y="903616"/>
                </a:lnTo>
                <a:lnTo>
                  <a:pt x="713564" y="878242"/>
                </a:lnTo>
                <a:lnTo>
                  <a:pt x="720308" y="852867"/>
                </a:lnTo>
                <a:lnTo>
                  <a:pt x="727250" y="828484"/>
                </a:lnTo>
                <a:lnTo>
                  <a:pt x="730622" y="816788"/>
                </a:lnTo>
                <a:lnTo>
                  <a:pt x="734193" y="805488"/>
                </a:lnTo>
                <a:lnTo>
                  <a:pt x="737763" y="794783"/>
                </a:lnTo>
                <a:lnTo>
                  <a:pt x="740936" y="784673"/>
                </a:lnTo>
                <a:lnTo>
                  <a:pt x="744507" y="775356"/>
                </a:lnTo>
                <a:lnTo>
                  <a:pt x="747879" y="766633"/>
                </a:lnTo>
                <a:lnTo>
                  <a:pt x="751251" y="759100"/>
                </a:lnTo>
                <a:lnTo>
                  <a:pt x="754226" y="752360"/>
                </a:lnTo>
                <a:lnTo>
                  <a:pt x="757598" y="746810"/>
                </a:lnTo>
                <a:lnTo>
                  <a:pt x="759185" y="744232"/>
                </a:lnTo>
                <a:lnTo>
                  <a:pt x="760573" y="742052"/>
                </a:lnTo>
                <a:lnTo>
                  <a:pt x="762755" y="739673"/>
                </a:lnTo>
                <a:lnTo>
                  <a:pt x="765135" y="737096"/>
                </a:lnTo>
                <a:lnTo>
                  <a:pt x="768110" y="734321"/>
                </a:lnTo>
                <a:lnTo>
                  <a:pt x="771085" y="731545"/>
                </a:lnTo>
                <a:lnTo>
                  <a:pt x="774854" y="728572"/>
                </a:lnTo>
                <a:lnTo>
                  <a:pt x="778821" y="725796"/>
                </a:lnTo>
                <a:lnTo>
                  <a:pt x="787747" y="719453"/>
                </a:lnTo>
                <a:lnTo>
                  <a:pt x="797665" y="713109"/>
                </a:lnTo>
                <a:lnTo>
                  <a:pt x="808772" y="706171"/>
                </a:lnTo>
                <a:lnTo>
                  <a:pt x="820673" y="699431"/>
                </a:lnTo>
                <a:lnTo>
                  <a:pt x="833169" y="692492"/>
                </a:lnTo>
                <a:lnTo>
                  <a:pt x="846458" y="685356"/>
                </a:lnTo>
                <a:lnTo>
                  <a:pt x="860144" y="678219"/>
                </a:lnTo>
                <a:lnTo>
                  <a:pt x="874029" y="671281"/>
                </a:lnTo>
                <a:lnTo>
                  <a:pt x="888310" y="664144"/>
                </a:lnTo>
                <a:lnTo>
                  <a:pt x="916078" y="650664"/>
                </a:lnTo>
                <a:lnTo>
                  <a:pt x="943252" y="638175"/>
                </a:lnTo>
                <a:close/>
                <a:moveTo>
                  <a:pt x="1252935" y="603250"/>
                </a:moveTo>
                <a:lnTo>
                  <a:pt x="1268838" y="609801"/>
                </a:lnTo>
                <a:lnTo>
                  <a:pt x="1286728" y="617941"/>
                </a:lnTo>
                <a:lnTo>
                  <a:pt x="1309388" y="627867"/>
                </a:lnTo>
                <a:lnTo>
                  <a:pt x="1356896" y="709661"/>
                </a:lnTo>
                <a:lnTo>
                  <a:pt x="1287324" y="738250"/>
                </a:lnTo>
                <a:lnTo>
                  <a:pt x="1368425" y="798206"/>
                </a:lnTo>
                <a:lnTo>
                  <a:pt x="1136650" y="1033463"/>
                </a:lnTo>
                <a:lnTo>
                  <a:pt x="1252935" y="603250"/>
                </a:lnTo>
                <a:close/>
                <a:moveTo>
                  <a:pt x="1021161" y="603250"/>
                </a:moveTo>
                <a:lnTo>
                  <a:pt x="1136650" y="1033463"/>
                </a:lnTo>
                <a:lnTo>
                  <a:pt x="906462" y="798206"/>
                </a:lnTo>
                <a:lnTo>
                  <a:pt x="987147" y="738250"/>
                </a:lnTo>
                <a:lnTo>
                  <a:pt x="917932" y="709661"/>
                </a:lnTo>
                <a:lnTo>
                  <a:pt x="964998" y="627867"/>
                </a:lnTo>
                <a:lnTo>
                  <a:pt x="987542" y="617941"/>
                </a:lnTo>
                <a:lnTo>
                  <a:pt x="1005340" y="609801"/>
                </a:lnTo>
                <a:lnTo>
                  <a:pt x="1021161" y="603250"/>
                </a:lnTo>
                <a:close/>
                <a:moveTo>
                  <a:pt x="1253036" y="123825"/>
                </a:moveTo>
                <a:lnTo>
                  <a:pt x="1258191" y="126801"/>
                </a:lnTo>
                <a:lnTo>
                  <a:pt x="1262949" y="129579"/>
                </a:lnTo>
                <a:lnTo>
                  <a:pt x="1267509" y="132754"/>
                </a:lnTo>
                <a:lnTo>
                  <a:pt x="1271673" y="136128"/>
                </a:lnTo>
                <a:lnTo>
                  <a:pt x="1275440" y="139501"/>
                </a:lnTo>
                <a:lnTo>
                  <a:pt x="1279009" y="143272"/>
                </a:lnTo>
                <a:lnTo>
                  <a:pt x="1282379" y="147042"/>
                </a:lnTo>
                <a:lnTo>
                  <a:pt x="1285353" y="151011"/>
                </a:lnTo>
                <a:lnTo>
                  <a:pt x="1288327" y="154979"/>
                </a:lnTo>
                <a:lnTo>
                  <a:pt x="1290905" y="159147"/>
                </a:lnTo>
                <a:lnTo>
                  <a:pt x="1293482" y="163512"/>
                </a:lnTo>
                <a:lnTo>
                  <a:pt x="1295862" y="168275"/>
                </a:lnTo>
                <a:lnTo>
                  <a:pt x="1297844" y="172839"/>
                </a:lnTo>
                <a:lnTo>
                  <a:pt x="1299827" y="177800"/>
                </a:lnTo>
                <a:lnTo>
                  <a:pt x="1301611" y="182761"/>
                </a:lnTo>
                <a:lnTo>
                  <a:pt x="1303198" y="187920"/>
                </a:lnTo>
                <a:lnTo>
                  <a:pt x="1304784" y="193080"/>
                </a:lnTo>
                <a:lnTo>
                  <a:pt x="1305973" y="198636"/>
                </a:lnTo>
                <a:lnTo>
                  <a:pt x="1308749" y="209947"/>
                </a:lnTo>
                <a:lnTo>
                  <a:pt x="1311128" y="221655"/>
                </a:lnTo>
                <a:lnTo>
                  <a:pt x="1313309" y="234156"/>
                </a:lnTo>
                <a:lnTo>
                  <a:pt x="1317671" y="260350"/>
                </a:lnTo>
                <a:lnTo>
                  <a:pt x="1320249" y="274042"/>
                </a:lnTo>
                <a:lnTo>
                  <a:pt x="1323024" y="288330"/>
                </a:lnTo>
                <a:lnTo>
                  <a:pt x="1327783" y="289123"/>
                </a:lnTo>
                <a:lnTo>
                  <a:pt x="1332145" y="290512"/>
                </a:lnTo>
                <a:lnTo>
                  <a:pt x="1336308" y="292100"/>
                </a:lnTo>
                <a:lnTo>
                  <a:pt x="1340670" y="293886"/>
                </a:lnTo>
                <a:lnTo>
                  <a:pt x="1344636" y="295870"/>
                </a:lnTo>
                <a:lnTo>
                  <a:pt x="1348403" y="298053"/>
                </a:lnTo>
                <a:lnTo>
                  <a:pt x="1351972" y="300633"/>
                </a:lnTo>
                <a:lnTo>
                  <a:pt x="1355144" y="303609"/>
                </a:lnTo>
                <a:lnTo>
                  <a:pt x="1358118" y="306387"/>
                </a:lnTo>
                <a:lnTo>
                  <a:pt x="1360894" y="309761"/>
                </a:lnTo>
                <a:lnTo>
                  <a:pt x="1363471" y="313134"/>
                </a:lnTo>
                <a:lnTo>
                  <a:pt x="1365652" y="316706"/>
                </a:lnTo>
                <a:lnTo>
                  <a:pt x="1367635" y="320675"/>
                </a:lnTo>
                <a:lnTo>
                  <a:pt x="1369221" y="324445"/>
                </a:lnTo>
                <a:lnTo>
                  <a:pt x="1370212" y="328612"/>
                </a:lnTo>
                <a:lnTo>
                  <a:pt x="1371204" y="332780"/>
                </a:lnTo>
                <a:lnTo>
                  <a:pt x="1371600" y="337344"/>
                </a:lnTo>
                <a:lnTo>
                  <a:pt x="1371600" y="341908"/>
                </a:lnTo>
                <a:lnTo>
                  <a:pt x="1371204" y="346670"/>
                </a:lnTo>
                <a:lnTo>
                  <a:pt x="1370609" y="351234"/>
                </a:lnTo>
                <a:lnTo>
                  <a:pt x="1369221" y="356195"/>
                </a:lnTo>
                <a:lnTo>
                  <a:pt x="1367437" y="360958"/>
                </a:lnTo>
                <a:lnTo>
                  <a:pt x="1365256" y="366117"/>
                </a:lnTo>
                <a:lnTo>
                  <a:pt x="1362480" y="371277"/>
                </a:lnTo>
                <a:lnTo>
                  <a:pt x="1359506" y="376238"/>
                </a:lnTo>
                <a:lnTo>
                  <a:pt x="1355739" y="381595"/>
                </a:lnTo>
                <a:lnTo>
                  <a:pt x="1351179" y="386755"/>
                </a:lnTo>
                <a:lnTo>
                  <a:pt x="1346420" y="392113"/>
                </a:lnTo>
                <a:lnTo>
                  <a:pt x="1341067" y="397073"/>
                </a:lnTo>
                <a:lnTo>
                  <a:pt x="1335119" y="402431"/>
                </a:lnTo>
                <a:lnTo>
                  <a:pt x="1328378" y="407789"/>
                </a:lnTo>
                <a:lnTo>
                  <a:pt x="1321042" y="412948"/>
                </a:lnTo>
                <a:lnTo>
                  <a:pt x="1319059" y="422672"/>
                </a:lnTo>
                <a:lnTo>
                  <a:pt x="1316878" y="432197"/>
                </a:lnTo>
                <a:lnTo>
                  <a:pt x="1314301" y="441920"/>
                </a:lnTo>
                <a:lnTo>
                  <a:pt x="1311327" y="451247"/>
                </a:lnTo>
                <a:lnTo>
                  <a:pt x="1308551" y="460574"/>
                </a:lnTo>
                <a:lnTo>
                  <a:pt x="1304982" y="469900"/>
                </a:lnTo>
                <a:lnTo>
                  <a:pt x="1301413" y="479028"/>
                </a:lnTo>
                <a:lnTo>
                  <a:pt x="1297646" y="487958"/>
                </a:lnTo>
                <a:lnTo>
                  <a:pt x="1293482" y="496491"/>
                </a:lnTo>
                <a:lnTo>
                  <a:pt x="1288922" y="505222"/>
                </a:lnTo>
                <a:lnTo>
                  <a:pt x="1284560" y="513556"/>
                </a:lnTo>
                <a:lnTo>
                  <a:pt x="1279604" y="521692"/>
                </a:lnTo>
                <a:lnTo>
                  <a:pt x="1274647" y="529630"/>
                </a:lnTo>
                <a:lnTo>
                  <a:pt x="1269294" y="537369"/>
                </a:lnTo>
                <a:lnTo>
                  <a:pt x="1263742" y="544711"/>
                </a:lnTo>
                <a:lnTo>
                  <a:pt x="1257992" y="551855"/>
                </a:lnTo>
                <a:lnTo>
                  <a:pt x="1252044" y="558602"/>
                </a:lnTo>
                <a:lnTo>
                  <a:pt x="1245700" y="565150"/>
                </a:lnTo>
                <a:lnTo>
                  <a:pt x="1239355" y="571302"/>
                </a:lnTo>
                <a:lnTo>
                  <a:pt x="1232614" y="577056"/>
                </a:lnTo>
                <a:lnTo>
                  <a:pt x="1225873" y="582414"/>
                </a:lnTo>
                <a:lnTo>
                  <a:pt x="1218933" y="587375"/>
                </a:lnTo>
                <a:lnTo>
                  <a:pt x="1211598" y="592138"/>
                </a:lnTo>
                <a:lnTo>
                  <a:pt x="1204262" y="596503"/>
                </a:lnTo>
                <a:lnTo>
                  <a:pt x="1196727" y="600274"/>
                </a:lnTo>
                <a:lnTo>
                  <a:pt x="1188995" y="603846"/>
                </a:lnTo>
                <a:lnTo>
                  <a:pt x="1181064" y="606822"/>
                </a:lnTo>
                <a:lnTo>
                  <a:pt x="1173133" y="609203"/>
                </a:lnTo>
                <a:lnTo>
                  <a:pt x="1164608" y="611188"/>
                </a:lnTo>
                <a:lnTo>
                  <a:pt x="1156281" y="612775"/>
                </a:lnTo>
                <a:lnTo>
                  <a:pt x="1151919" y="613371"/>
                </a:lnTo>
                <a:lnTo>
                  <a:pt x="1147755" y="613966"/>
                </a:lnTo>
                <a:lnTo>
                  <a:pt x="1143393" y="614164"/>
                </a:lnTo>
                <a:lnTo>
                  <a:pt x="1138833" y="614363"/>
                </a:lnTo>
                <a:lnTo>
                  <a:pt x="1134669" y="614164"/>
                </a:lnTo>
                <a:lnTo>
                  <a:pt x="1130307" y="613966"/>
                </a:lnTo>
                <a:lnTo>
                  <a:pt x="1126144" y="613371"/>
                </a:lnTo>
                <a:lnTo>
                  <a:pt x="1121584" y="612775"/>
                </a:lnTo>
                <a:lnTo>
                  <a:pt x="1113256" y="611188"/>
                </a:lnTo>
                <a:lnTo>
                  <a:pt x="1104929" y="609203"/>
                </a:lnTo>
                <a:lnTo>
                  <a:pt x="1096998" y="606822"/>
                </a:lnTo>
                <a:lnTo>
                  <a:pt x="1089068" y="603846"/>
                </a:lnTo>
                <a:lnTo>
                  <a:pt x="1081335" y="600274"/>
                </a:lnTo>
                <a:lnTo>
                  <a:pt x="1073801" y="596503"/>
                </a:lnTo>
                <a:lnTo>
                  <a:pt x="1066465" y="592138"/>
                </a:lnTo>
                <a:lnTo>
                  <a:pt x="1059129" y="587375"/>
                </a:lnTo>
                <a:lnTo>
                  <a:pt x="1052190" y="582414"/>
                </a:lnTo>
                <a:lnTo>
                  <a:pt x="1045448" y="577056"/>
                </a:lnTo>
                <a:lnTo>
                  <a:pt x="1038707" y="571302"/>
                </a:lnTo>
                <a:lnTo>
                  <a:pt x="1032363" y="565150"/>
                </a:lnTo>
                <a:lnTo>
                  <a:pt x="1026216" y="558602"/>
                </a:lnTo>
                <a:lnTo>
                  <a:pt x="1020070" y="551855"/>
                </a:lnTo>
                <a:lnTo>
                  <a:pt x="1014320" y="544711"/>
                </a:lnTo>
                <a:lnTo>
                  <a:pt x="1008769" y="537369"/>
                </a:lnTo>
                <a:lnTo>
                  <a:pt x="1003614" y="529630"/>
                </a:lnTo>
                <a:lnTo>
                  <a:pt x="998459" y="521692"/>
                </a:lnTo>
                <a:lnTo>
                  <a:pt x="993502" y="513556"/>
                </a:lnTo>
                <a:lnTo>
                  <a:pt x="988942" y="505222"/>
                </a:lnTo>
                <a:lnTo>
                  <a:pt x="984778" y="496491"/>
                </a:lnTo>
                <a:lnTo>
                  <a:pt x="980416" y="487958"/>
                </a:lnTo>
                <a:lnTo>
                  <a:pt x="976649" y="479028"/>
                </a:lnTo>
                <a:lnTo>
                  <a:pt x="972882" y="469900"/>
                </a:lnTo>
                <a:lnTo>
                  <a:pt x="969512" y="460574"/>
                </a:lnTo>
                <a:lnTo>
                  <a:pt x="966538" y="451247"/>
                </a:lnTo>
                <a:lnTo>
                  <a:pt x="963762" y="441920"/>
                </a:lnTo>
                <a:lnTo>
                  <a:pt x="961184" y="432197"/>
                </a:lnTo>
                <a:lnTo>
                  <a:pt x="959003" y="422672"/>
                </a:lnTo>
                <a:lnTo>
                  <a:pt x="957021" y="412948"/>
                </a:lnTo>
                <a:lnTo>
                  <a:pt x="949685" y="407789"/>
                </a:lnTo>
                <a:lnTo>
                  <a:pt x="942944" y="402431"/>
                </a:lnTo>
                <a:lnTo>
                  <a:pt x="936996" y="397073"/>
                </a:lnTo>
                <a:lnTo>
                  <a:pt x="931444" y="392113"/>
                </a:lnTo>
                <a:lnTo>
                  <a:pt x="926686" y="386755"/>
                </a:lnTo>
                <a:lnTo>
                  <a:pt x="922324" y="381595"/>
                </a:lnTo>
                <a:lnTo>
                  <a:pt x="918557" y="376238"/>
                </a:lnTo>
                <a:lnTo>
                  <a:pt x="915583" y="371277"/>
                </a:lnTo>
                <a:lnTo>
                  <a:pt x="912807" y="366117"/>
                </a:lnTo>
                <a:lnTo>
                  <a:pt x="910626" y="360958"/>
                </a:lnTo>
                <a:lnTo>
                  <a:pt x="908841" y="356195"/>
                </a:lnTo>
                <a:lnTo>
                  <a:pt x="907652" y="351234"/>
                </a:lnTo>
                <a:lnTo>
                  <a:pt x="906859" y="346670"/>
                </a:lnTo>
                <a:lnTo>
                  <a:pt x="906462" y="341908"/>
                </a:lnTo>
                <a:lnTo>
                  <a:pt x="906462" y="337344"/>
                </a:lnTo>
                <a:lnTo>
                  <a:pt x="906859" y="332780"/>
                </a:lnTo>
                <a:lnTo>
                  <a:pt x="907850" y="328612"/>
                </a:lnTo>
                <a:lnTo>
                  <a:pt x="908841" y="324445"/>
                </a:lnTo>
                <a:lnTo>
                  <a:pt x="910428" y="320675"/>
                </a:lnTo>
                <a:lnTo>
                  <a:pt x="912410" y="316706"/>
                </a:lnTo>
                <a:lnTo>
                  <a:pt x="914591" y="313134"/>
                </a:lnTo>
                <a:lnTo>
                  <a:pt x="917169" y="309761"/>
                </a:lnTo>
                <a:lnTo>
                  <a:pt x="919945" y="306387"/>
                </a:lnTo>
                <a:lnTo>
                  <a:pt x="922919" y="303609"/>
                </a:lnTo>
                <a:lnTo>
                  <a:pt x="926091" y="300633"/>
                </a:lnTo>
                <a:lnTo>
                  <a:pt x="929660" y="298053"/>
                </a:lnTo>
                <a:lnTo>
                  <a:pt x="933427" y="295870"/>
                </a:lnTo>
                <a:lnTo>
                  <a:pt x="937392" y="293886"/>
                </a:lnTo>
                <a:lnTo>
                  <a:pt x="941754" y="292100"/>
                </a:lnTo>
                <a:lnTo>
                  <a:pt x="945918" y="290512"/>
                </a:lnTo>
                <a:lnTo>
                  <a:pt x="950280" y="289123"/>
                </a:lnTo>
                <a:lnTo>
                  <a:pt x="955038" y="288330"/>
                </a:lnTo>
                <a:lnTo>
                  <a:pt x="958805" y="269676"/>
                </a:lnTo>
                <a:lnTo>
                  <a:pt x="961779" y="251619"/>
                </a:lnTo>
                <a:lnTo>
                  <a:pt x="964753" y="234553"/>
                </a:lnTo>
                <a:lnTo>
                  <a:pt x="967529" y="218281"/>
                </a:lnTo>
                <a:lnTo>
                  <a:pt x="969115" y="210542"/>
                </a:lnTo>
                <a:lnTo>
                  <a:pt x="970900" y="203001"/>
                </a:lnTo>
                <a:lnTo>
                  <a:pt x="972684" y="195659"/>
                </a:lnTo>
                <a:lnTo>
                  <a:pt x="974667" y="188714"/>
                </a:lnTo>
                <a:lnTo>
                  <a:pt x="976848" y="181769"/>
                </a:lnTo>
                <a:lnTo>
                  <a:pt x="979227" y="175419"/>
                </a:lnTo>
                <a:lnTo>
                  <a:pt x="982003" y="169069"/>
                </a:lnTo>
                <a:lnTo>
                  <a:pt x="984977" y="162917"/>
                </a:lnTo>
                <a:lnTo>
                  <a:pt x="990925" y="165100"/>
                </a:lnTo>
                <a:lnTo>
                  <a:pt x="998855" y="167679"/>
                </a:lnTo>
                <a:lnTo>
                  <a:pt x="1008769" y="170259"/>
                </a:lnTo>
                <a:lnTo>
                  <a:pt x="1014519" y="171648"/>
                </a:lnTo>
                <a:lnTo>
                  <a:pt x="1020665" y="172839"/>
                </a:lnTo>
                <a:lnTo>
                  <a:pt x="1027208" y="174228"/>
                </a:lnTo>
                <a:lnTo>
                  <a:pt x="1034345" y="175617"/>
                </a:lnTo>
                <a:lnTo>
                  <a:pt x="1041681" y="176609"/>
                </a:lnTo>
                <a:lnTo>
                  <a:pt x="1049414" y="177601"/>
                </a:lnTo>
                <a:lnTo>
                  <a:pt x="1057345" y="178197"/>
                </a:lnTo>
                <a:lnTo>
                  <a:pt x="1065870" y="178990"/>
                </a:lnTo>
                <a:lnTo>
                  <a:pt x="1074594" y="179387"/>
                </a:lnTo>
                <a:lnTo>
                  <a:pt x="1083516" y="179387"/>
                </a:lnTo>
                <a:lnTo>
                  <a:pt x="1092835" y="179189"/>
                </a:lnTo>
                <a:lnTo>
                  <a:pt x="1102550" y="178594"/>
                </a:lnTo>
                <a:lnTo>
                  <a:pt x="1112265" y="177998"/>
                </a:lnTo>
                <a:lnTo>
                  <a:pt x="1122377" y="176609"/>
                </a:lnTo>
                <a:lnTo>
                  <a:pt x="1132488" y="175220"/>
                </a:lnTo>
                <a:lnTo>
                  <a:pt x="1142997" y="173037"/>
                </a:lnTo>
                <a:lnTo>
                  <a:pt x="1153505" y="170656"/>
                </a:lnTo>
                <a:lnTo>
                  <a:pt x="1164211" y="167878"/>
                </a:lnTo>
                <a:lnTo>
                  <a:pt x="1175116" y="164504"/>
                </a:lnTo>
                <a:lnTo>
                  <a:pt x="1186219" y="160536"/>
                </a:lnTo>
                <a:lnTo>
                  <a:pt x="1197124" y="155773"/>
                </a:lnTo>
                <a:lnTo>
                  <a:pt x="1208227" y="150812"/>
                </a:lnTo>
                <a:lnTo>
                  <a:pt x="1213778" y="148034"/>
                </a:lnTo>
                <a:lnTo>
                  <a:pt x="1219330" y="145256"/>
                </a:lnTo>
                <a:lnTo>
                  <a:pt x="1225080" y="142081"/>
                </a:lnTo>
                <a:lnTo>
                  <a:pt x="1230631" y="138708"/>
                </a:lnTo>
                <a:lnTo>
                  <a:pt x="1236183" y="135136"/>
                </a:lnTo>
                <a:lnTo>
                  <a:pt x="1241933" y="131564"/>
                </a:lnTo>
                <a:lnTo>
                  <a:pt x="1247484" y="127794"/>
                </a:lnTo>
                <a:lnTo>
                  <a:pt x="1253036" y="123825"/>
                </a:lnTo>
                <a:close/>
                <a:moveTo>
                  <a:pt x="1128127" y="0"/>
                </a:moveTo>
                <a:lnTo>
                  <a:pt x="1139626" y="0"/>
                </a:lnTo>
                <a:lnTo>
                  <a:pt x="1151522" y="397"/>
                </a:lnTo>
                <a:lnTo>
                  <a:pt x="1162822" y="994"/>
                </a:lnTo>
                <a:lnTo>
                  <a:pt x="1173925" y="2187"/>
                </a:lnTo>
                <a:lnTo>
                  <a:pt x="1184631" y="3380"/>
                </a:lnTo>
                <a:lnTo>
                  <a:pt x="1195138" y="5368"/>
                </a:lnTo>
                <a:lnTo>
                  <a:pt x="1205250" y="7556"/>
                </a:lnTo>
                <a:lnTo>
                  <a:pt x="1214964" y="10339"/>
                </a:lnTo>
                <a:lnTo>
                  <a:pt x="1224084" y="13521"/>
                </a:lnTo>
                <a:lnTo>
                  <a:pt x="1233006" y="16702"/>
                </a:lnTo>
                <a:lnTo>
                  <a:pt x="1241135" y="20282"/>
                </a:lnTo>
                <a:lnTo>
                  <a:pt x="1249065" y="24258"/>
                </a:lnTo>
                <a:lnTo>
                  <a:pt x="1252435" y="26247"/>
                </a:lnTo>
                <a:lnTo>
                  <a:pt x="1256004" y="28633"/>
                </a:lnTo>
                <a:lnTo>
                  <a:pt x="1259374" y="30820"/>
                </a:lnTo>
                <a:lnTo>
                  <a:pt x="1262546" y="33007"/>
                </a:lnTo>
                <a:lnTo>
                  <a:pt x="1265520" y="35393"/>
                </a:lnTo>
                <a:lnTo>
                  <a:pt x="1268494" y="37780"/>
                </a:lnTo>
                <a:lnTo>
                  <a:pt x="1271072" y="40364"/>
                </a:lnTo>
                <a:lnTo>
                  <a:pt x="1273649" y="42751"/>
                </a:lnTo>
                <a:lnTo>
                  <a:pt x="1275830" y="45137"/>
                </a:lnTo>
                <a:lnTo>
                  <a:pt x="1278011" y="47920"/>
                </a:lnTo>
                <a:lnTo>
                  <a:pt x="1282372" y="48119"/>
                </a:lnTo>
                <a:lnTo>
                  <a:pt x="1286932" y="48716"/>
                </a:lnTo>
                <a:lnTo>
                  <a:pt x="1291096" y="49511"/>
                </a:lnTo>
                <a:lnTo>
                  <a:pt x="1295061" y="50505"/>
                </a:lnTo>
                <a:lnTo>
                  <a:pt x="1299026" y="51897"/>
                </a:lnTo>
                <a:lnTo>
                  <a:pt x="1302793" y="53488"/>
                </a:lnTo>
                <a:lnTo>
                  <a:pt x="1306362" y="55278"/>
                </a:lnTo>
                <a:lnTo>
                  <a:pt x="1309930" y="57266"/>
                </a:lnTo>
                <a:lnTo>
                  <a:pt x="1313102" y="59453"/>
                </a:lnTo>
                <a:lnTo>
                  <a:pt x="1316275" y="61839"/>
                </a:lnTo>
                <a:lnTo>
                  <a:pt x="1319248" y="64623"/>
                </a:lnTo>
                <a:lnTo>
                  <a:pt x="1322024" y="67407"/>
                </a:lnTo>
                <a:lnTo>
                  <a:pt x="1324998" y="70588"/>
                </a:lnTo>
                <a:lnTo>
                  <a:pt x="1327377" y="73969"/>
                </a:lnTo>
                <a:lnTo>
                  <a:pt x="1329756" y="77150"/>
                </a:lnTo>
                <a:lnTo>
                  <a:pt x="1332334" y="80928"/>
                </a:lnTo>
                <a:lnTo>
                  <a:pt x="1334514" y="84507"/>
                </a:lnTo>
                <a:lnTo>
                  <a:pt x="1336695" y="88484"/>
                </a:lnTo>
                <a:lnTo>
                  <a:pt x="1338678" y="92461"/>
                </a:lnTo>
                <a:lnTo>
                  <a:pt x="1340462" y="96835"/>
                </a:lnTo>
                <a:lnTo>
                  <a:pt x="1342246" y="101210"/>
                </a:lnTo>
                <a:lnTo>
                  <a:pt x="1344031" y="105385"/>
                </a:lnTo>
                <a:lnTo>
                  <a:pt x="1347005" y="114731"/>
                </a:lnTo>
                <a:lnTo>
                  <a:pt x="1349582" y="124275"/>
                </a:lnTo>
                <a:lnTo>
                  <a:pt x="1351763" y="134416"/>
                </a:lnTo>
                <a:lnTo>
                  <a:pt x="1353547" y="144358"/>
                </a:lnTo>
                <a:lnTo>
                  <a:pt x="1355133" y="154698"/>
                </a:lnTo>
                <a:lnTo>
                  <a:pt x="1356521" y="165237"/>
                </a:lnTo>
                <a:lnTo>
                  <a:pt x="1357314" y="175775"/>
                </a:lnTo>
                <a:lnTo>
                  <a:pt x="1357909" y="186314"/>
                </a:lnTo>
                <a:lnTo>
                  <a:pt x="1358504" y="196852"/>
                </a:lnTo>
                <a:lnTo>
                  <a:pt x="1358900" y="206993"/>
                </a:lnTo>
                <a:lnTo>
                  <a:pt x="1358900" y="217333"/>
                </a:lnTo>
                <a:lnTo>
                  <a:pt x="1358900" y="227076"/>
                </a:lnTo>
                <a:lnTo>
                  <a:pt x="1358504" y="236620"/>
                </a:lnTo>
                <a:lnTo>
                  <a:pt x="1357711" y="254317"/>
                </a:lnTo>
                <a:lnTo>
                  <a:pt x="1356719" y="270225"/>
                </a:lnTo>
                <a:lnTo>
                  <a:pt x="1355530" y="283348"/>
                </a:lnTo>
                <a:lnTo>
                  <a:pt x="1354539" y="293290"/>
                </a:lnTo>
                <a:lnTo>
                  <a:pt x="1349186" y="290506"/>
                </a:lnTo>
                <a:lnTo>
                  <a:pt x="1343634" y="288319"/>
                </a:lnTo>
                <a:lnTo>
                  <a:pt x="1340859" y="287325"/>
                </a:lnTo>
                <a:lnTo>
                  <a:pt x="1337885" y="286529"/>
                </a:lnTo>
                <a:lnTo>
                  <a:pt x="1334911" y="285734"/>
                </a:lnTo>
                <a:lnTo>
                  <a:pt x="1331937" y="285336"/>
                </a:lnTo>
                <a:lnTo>
                  <a:pt x="1327575" y="255709"/>
                </a:lnTo>
                <a:lnTo>
                  <a:pt x="1325394" y="241989"/>
                </a:lnTo>
                <a:lnTo>
                  <a:pt x="1323214" y="228269"/>
                </a:lnTo>
                <a:lnTo>
                  <a:pt x="1320835" y="215543"/>
                </a:lnTo>
                <a:lnTo>
                  <a:pt x="1318059" y="203215"/>
                </a:lnTo>
                <a:lnTo>
                  <a:pt x="1316473" y="197250"/>
                </a:lnTo>
                <a:lnTo>
                  <a:pt x="1315085" y="191484"/>
                </a:lnTo>
                <a:lnTo>
                  <a:pt x="1313301" y="185717"/>
                </a:lnTo>
                <a:lnTo>
                  <a:pt x="1311516" y="180150"/>
                </a:lnTo>
                <a:lnTo>
                  <a:pt x="1309534" y="174781"/>
                </a:lnTo>
                <a:lnTo>
                  <a:pt x="1307155" y="169611"/>
                </a:lnTo>
                <a:lnTo>
                  <a:pt x="1304974" y="164640"/>
                </a:lnTo>
                <a:lnTo>
                  <a:pt x="1302595" y="159669"/>
                </a:lnTo>
                <a:lnTo>
                  <a:pt x="1300017" y="154698"/>
                </a:lnTo>
                <a:lnTo>
                  <a:pt x="1297043" y="150125"/>
                </a:lnTo>
                <a:lnTo>
                  <a:pt x="1293871" y="145949"/>
                </a:lnTo>
                <a:lnTo>
                  <a:pt x="1290699" y="141376"/>
                </a:lnTo>
                <a:lnTo>
                  <a:pt x="1287329" y="137399"/>
                </a:lnTo>
                <a:lnTo>
                  <a:pt x="1283562" y="133422"/>
                </a:lnTo>
                <a:lnTo>
                  <a:pt x="1279597" y="129644"/>
                </a:lnTo>
                <a:lnTo>
                  <a:pt x="1275433" y="126065"/>
                </a:lnTo>
                <a:lnTo>
                  <a:pt x="1270873" y="122486"/>
                </a:lnTo>
                <a:lnTo>
                  <a:pt x="1266115" y="119503"/>
                </a:lnTo>
                <a:lnTo>
                  <a:pt x="1261159" y="116322"/>
                </a:lnTo>
                <a:lnTo>
                  <a:pt x="1255806" y="113538"/>
                </a:lnTo>
                <a:lnTo>
                  <a:pt x="1249858" y="117515"/>
                </a:lnTo>
                <a:lnTo>
                  <a:pt x="1244108" y="121492"/>
                </a:lnTo>
                <a:lnTo>
                  <a:pt x="1238161" y="125270"/>
                </a:lnTo>
                <a:lnTo>
                  <a:pt x="1232411" y="128849"/>
                </a:lnTo>
                <a:lnTo>
                  <a:pt x="1226662" y="132428"/>
                </a:lnTo>
                <a:lnTo>
                  <a:pt x="1220516" y="135410"/>
                </a:lnTo>
                <a:lnTo>
                  <a:pt x="1214766" y="138592"/>
                </a:lnTo>
                <a:lnTo>
                  <a:pt x="1209017" y="141376"/>
                </a:lnTo>
                <a:lnTo>
                  <a:pt x="1203267" y="144159"/>
                </a:lnTo>
                <a:lnTo>
                  <a:pt x="1197518" y="146744"/>
                </a:lnTo>
                <a:lnTo>
                  <a:pt x="1186019" y="151517"/>
                </a:lnTo>
                <a:lnTo>
                  <a:pt x="1174718" y="155692"/>
                </a:lnTo>
                <a:lnTo>
                  <a:pt x="1163417" y="159271"/>
                </a:lnTo>
                <a:lnTo>
                  <a:pt x="1152315" y="162254"/>
                </a:lnTo>
                <a:lnTo>
                  <a:pt x="1141410" y="164839"/>
                </a:lnTo>
                <a:lnTo>
                  <a:pt x="1130903" y="167026"/>
                </a:lnTo>
                <a:lnTo>
                  <a:pt x="1120197" y="168617"/>
                </a:lnTo>
                <a:lnTo>
                  <a:pt x="1109887" y="169810"/>
                </a:lnTo>
                <a:lnTo>
                  <a:pt x="1099776" y="170605"/>
                </a:lnTo>
                <a:lnTo>
                  <a:pt x="1090061" y="171202"/>
                </a:lnTo>
                <a:lnTo>
                  <a:pt x="1080347" y="171401"/>
                </a:lnTo>
                <a:lnTo>
                  <a:pt x="1071227" y="171202"/>
                </a:lnTo>
                <a:lnTo>
                  <a:pt x="1062107" y="170804"/>
                </a:lnTo>
                <a:lnTo>
                  <a:pt x="1053582" y="170406"/>
                </a:lnTo>
                <a:lnTo>
                  <a:pt x="1045255" y="169412"/>
                </a:lnTo>
                <a:lnTo>
                  <a:pt x="1037324" y="168418"/>
                </a:lnTo>
                <a:lnTo>
                  <a:pt x="1029791" y="167225"/>
                </a:lnTo>
                <a:lnTo>
                  <a:pt x="1022653" y="166032"/>
                </a:lnTo>
                <a:lnTo>
                  <a:pt x="1015913" y="164839"/>
                </a:lnTo>
                <a:lnTo>
                  <a:pt x="1009568" y="163248"/>
                </a:lnTo>
                <a:lnTo>
                  <a:pt x="1003620" y="161856"/>
                </a:lnTo>
                <a:lnTo>
                  <a:pt x="993509" y="159072"/>
                </a:lnTo>
                <a:lnTo>
                  <a:pt x="984984" y="156289"/>
                </a:lnTo>
                <a:lnTo>
                  <a:pt x="979036" y="154300"/>
                </a:lnTo>
                <a:lnTo>
                  <a:pt x="975864" y="160663"/>
                </a:lnTo>
                <a:lnTo>
                  <a:pt x="973089" y="167225"/>
                </a:lnTo>
                <a:lnTo>
                  <a:pt x="970710" y="173986"/>
                </a:lnTo>
                <a:lnTo>
                  <a:pt x="968132" y="180945"/>
                </a:lnTo>
                <a:lnTo>
                  <a:pt x="966150" y="188302"/>
                </a:lnTo>
                <a:lnTo>
                  <a:pt x="964365" y="196057"/>
                </a:lnTo>
                <a:lnTo>
                  <a:pt x="962581" y="203812"/>
                </a:lnTo>
                <a:lnTo>
                  <a:pt x="960797" y="212163"/>
                </a:lnTo>
                <a:lnTo>
                  <a:pt x="957823" y="229064"/>
                </a:lnTo>
                <a:lnTo>
                  <a:pt x="954849" y="246761"/>
                </a:lnTo>
                <a:lnTo>
                  <a:pt x="951478" y="265651"/>
                </a:lnTo>
                <a:lnTo>
                  <a:pt x="947712" y="285336"/>
                </a:lnTo>
                <a:lnTo>
                  <a:pt x="944738" y="285734"/>
                </a:lnTo>
                <a:lnTo>
                  <a:pt x="941565" y="286529"/>
                </a:lnTo>
                <a:lnTo>
                  <a:pt x="938592" y="287524"/>
                </a:lnTo>
                <a:lnTo>
                  <a:pt x="935618" y="288319"/>
                </a:lnTo>
                <a:lnTo>
                  <a:pt x="932644" y="289512"/>
                </a:lnTo>
                <a:lnTo>
                  <a:pt x="930066" y="290904"/>
                </a:lnTo>
                <a:lnTo>
                  <a:pt x="924713" y="293688"/>
                </a:lnTo>
                <a:lnTo>
                  <a:pt x="922929" y="282354"/>
                </a:lnTo>
                <a:lnTo>
                  <a:pt x="922136" y="274997"/>
                </a:lnTo>
                <a:lnTo>
                  <a:pt x="921145" y="267043"/>
                </a:lnTo>
                <a:lnTo>
                  <a:pt x="920352" y="258095"/>
                </a:lnTo>
                <a:lnTo>
                  <a:pt x="919955" y="248352"/>
                </a:lnTo>
                <a:lnTo>
                  <a:pt x="919361" y="237813"/>
                </a:lnTo>
                <a:lnTo>
                  <a:pt x="919162" y="227076"/>
                </a:lnTo>
                <a:lnTo>
                  <a:pt x="919361" y="215742"/>
                </a:lnTo>
                <a:lnTo>
                  <a:pt x="920154" y="203812"/>
                </a:lnTo>
                <a:lnTo>
                  <a:pt x="920947" y="191682"/>
                </a:lnTo>
                <a:lnTo>
                  <a:pt x="922533" y="179155"/>
                </a:lnTo>
                <a:lnTo>
                  <a:pt x="923524" y="172792"/>
                </a:lnTo>
                <a:lnTo>
                  <a:pt x="924515" y="166628"/>
                </a:lnTo>
                <a:lnTo>
                  <a:pt x="925903" y="160067"/>
                </a:lnTo>
                <a:lnTo>
                  <a:pt x="927291" y="153903"/>
                </a:lnTo>
                <a:lnTo>
                  <a:pt x="928679" y="147540"/>
                </a:lnTo>
                <a:lnTo>
                  <a:pt x="930463" y="140978"/>
                </a:lnTo>
                <a:lnTo>
                  <a:pt x="932247" y="134814"/>
                </a:lnTo>
                <a:lnTo>
                  <a:pt x="934428" y="128252"/>
                </a:lnTo>
                <a:lnTo>
                  <a:pt x="936807" y="122088"/>
                </a:lnTo>
                <a:lnTo>
                  <a:pt x="939186" y="115924"/>
                </a:lnTo>
                <a:lnTo>
                  <a:pt x="941764" y="109760"/>
                </a:lnTo>
                <a:lnTo>
                  <a:pt x="944738" y="103596"/>
                </a:lnTo>
                <a:lnTo>
                  <a:pt x="947712" y="97432"/>
                </a:lnTo>
                <a:lnTo>
                  <a:pt x="951082" y="91665"/>
                </a:lnTo>
                <a:lnTo>
                  <a:pt x="954651" y="85700"/>
                </a:lnTo>
                <a:lnTo>
                  <a:pt x="958616" y="79934"/>
                </a:lnTo>
                <a:lnTo>
                  <a:pt x="962581" y="74366"/>
                </a:lnTo>
                <a:lnTo>
                  <a:pt x="966943" y="68799"/>
                </a:lnTo>
                <a:lnTo>
                  <a:pt x="971503" y="63430"/>
                </a:lnTo>
                <a:lnTo>
                  <a:pt x="976459" y="58260"/>
                </a:lnTo>
                <a:lnTo>
                  <a:pt x="981416" y="53289"/>
                </a:lnTo>
                <a:lnTo>
                  <a:pt x="986768" y="48318"/>
                </a:lnTo>
                <a:lnTo>
                  <a:pt x="992518" y="43347"/>
                </a:lnTo>
                <a:lnTo>
                  <a:pt x="998466" y="38973"/>
                </a:lnTo>
                <a:lnTo>
                  <a:pt x="1004810" y="34598"/>
                </a:lnTo>
                <a:lnTo>
                  <a:pt x="1011353" y="30621"/>
                </a:lnTo>
                <a:lnTo>
                  <a:pt x="1018292" y="26446"/>
                </a:lnTo>
                <a:lnTo>
                  <a:pt x="1025627" y="23065"/>
                </a:lnTo>
                <a:lnTo>
                  <a:pt x="1033161" y="19486"/>
                </a:lnTo>
                <a:lnTo>
                  <a:pt x="1040893" y="16305"/>
                </a:lnTo>
                <a:lnTo>
                  <a:pt x="1049022" y="13123"/>
                </a:lnTo>
                <a:lnTo>
                  <a:pt x="1057745" y="10538"/>
                </a:lnTo>
                <a:lnTo>
                  <a:pt x="1066667" y="8152"/>
                </a:lnTo>
                <a:lnTo>
                  <a:pt x="1075985" y="6164"/>
                </a:lnTo>
                <a:lnTo>
                  <a:pt x="1085700" y="4374"/>
                </a:lnTo>
                <a:lnTo>
                  <a:pt x="1095613" y="2784"/>
                </a:lnTo>
                <a:lnTo>
                  <a:pt x="1106120" y="1590"/>
                </a:lnTo>
                <a:lnTo>
                  <a:pt x="1116826" y="795"/>
                </a:lnTo>
                <a:lnTo>
                  <a:pt x="1128127" y="0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5" name="内容占位符 3">
            <a:extLst>
              <a:ext uri="{FF2B5EF4-FFF2-40B4-BE49-F238E27FC236}">
                <a16:creationId xmlns:a16="http://schemas.microsoft.com/office/drawing/2014/main" id="{9B6678D3-7ADD-4D5E-9E7B-CB5171611F05}"/>
              </a:ext>
            </a:extLst>
          </p:cNvPr>
          <p:cNvSpPr txBox="1">
            <a:spLocks/>
          </p:cNvSpPr>
          <p:nvPr/>
        </p:nvSpPr>
        <p:spPr>
          <a:xfrm>
            <a:off x="7905328" y="285751"/>
            <a:ext cx="1583160" cy="357168"/>
          </a:xfrm>
          <a:prstGeom prst="rect">
            <a:avLst/>
          </a:prstGeom>
        </p:spPr>
        <p:txBody>
          <a:bodyPr vert="horz" wrap="square" lIns="91440" tIns="45720" rIns="91440" bIns="45720" anchor="t"/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 eaLnBrk="1" hangingPunct="1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2000" b="1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策略方法</a:t>
            </a:r>
            <a:endParaRPr lang="en-US" altLang="zh-CN" sz="2000" b="1" dirty="0">
              <a:solidFill>
                <a:srgbClr val="00B05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36"/>
          <p:cNvGrpSpPr/>
          <p:nvPr/>
        </p:nvGrpSpPr>
        <p:grpSpPr bwMode="auto">
          <a:xfrm>
            <a:off x="5211763" y="1673225"/>
            <a:ext cx="3903662" cy="541338"/>
            <a:chOff x="188259" y="161365"/>
            <a:chExt cx="11687827" cy="860612"/>
          </a:xfrm>
        </p:grpSpPr>
        <p:sp>
          <p:nvSpPr>
            <p:cNvPr id="39" name="圆角矩形 38"/>
            <p:cNvSpPr/>
            <p:nvPr/>
          </p:nvSpPr>
          <p:spPr>
            <a:xfrm>
              <a:off x="202517" y="254746"/>
              <a:ext cx="11673569" cy="767231"/>
            </a:xfrm>
            <a:prstGeom prst="roundRect">
              <a:avLst>
                <a:gd name="adj" fmla="val 50000"/>
              </a:avLst>
            </a:prstGeom>
            <a:noFill/>
            <a:ln>
              <a:solidFill>
                <a:srgbClr val="440B8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40" name="圆角矩形 39"/>
            <p:cNvSpPr/>
            <p:nvPr/>
          </p:nvSpPr>
          <p:spPr>
            <a:xfrm>
              <a:off x="188259" y="161365"/>
              <a:ext cx="11673569" cy="767231"/>
            </a:xfrm>
            <a:prstGeom prst="roundRect">
              <a:avLst>
                <a:gd name="adj" fmla="val 50000"/>
              </a:avLst>
            </a:prstGeom>
            <a:solidFill>
              <a:srgbClr val="EF2B94"/>
            </a:solidFill>
            <a:ln>
              <a:solidFill>
                <a:srgbClr val="440B8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</p:grpSp>
      <p:grpSp>
        <p:nvGrpSpPr>
          <p:cNvPr id="3" name="组合 33"/>
          <p:cNvGrpSpPr/>
          <p:nvPr/>
        </p:nvGrpSpPr>
        <p:grpSpPr bwMode="auto">
          <a:xfrm>
            <a:off x="804863" y="1687513"/>
            <a:ext cx="3857625" cy="541337"/>
            <a:chOff x="188259" y="161365"/>
            <a:chExt cx="11687827" cy="860612"/>
          </a:xfrm>
        </p:grpSpPr>
        <p:sp>
          <p:nvSpPr>
            <p:cNvPr id="35" name="圆角矩形 34"/>
            <p:cNvSpPr/>
            <p:nvPr/>
          </p:nvSpPr>
          <p:spPr>
            <a:xfrm>
              <a:off x="202687" y="254744"/>
              <a:ext cx="11673399" cy="767233"/>
            </a:xfrm>
            <a:prstGeom prst="roundRect">
              <a:avLst>
                <a:gd name="adj" fmla="val 50000"/>
              </a:avLst>
            </a:prstGeom>
            <a:noFill/>
            <a:ln>
              <a:solidFill>
                <a:srgbClr val="440B8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36" name="圆角矩形 35"/>
            <p:cNvSpPr/>
            <p:nvPr/>
          </p:nvSpPr>
          <p:spPr>
            <a:xfrm>
              <a:off x="188259" y="161365"/>
              <a:ext cx="11673396" cy="767233"/>
            </a:xfrm>
            <a:prstGeom prst="roundRect">
              <a:avLst>
                <a:gd name="adj" fmla="val 50000"/>
              </a:avLst>
            </a:prstGeom>
            <a:solidFill>
              <a:srgbClr val="EF2B94"/>
            </a:solidFill>
            <a:ln>
              <a:solidFill>
                <a:srgbClr val="440B8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</p:grpSp>
      <p:sp>
        <p:nvSpPr>
          <p:cNvPr id="24581" name="文本框 15"/>
          <p:cNvSpPr txBox="1">
            <a:spLocks noChangeArrowheads="1"/>
          </p:cNvSpPr>
          <p:nvPr/>
        </p:nvSpPr>
        <p:spPr bwMode="auto">
          <a:xfrm>
            <a:off x="958850" y="1752600"/>
            <a:ext cx="3689350" cy="33718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en-US" altLang="zh-CN" sz="16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12333</a:t>
            </a:r>
            <a:r>
              <a:rPr lang="zh-CN" altLang="en-US" sz="16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魔性喊话挑战突出“</a:t>
            </a:r>
            <a:r>
              <a:rPr lang="en-US" altLang="zh-CN" sz="16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en-US" sz="16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折特卖”</a:t>
            </a:r>
          </a:p>
        </p:txBody>
      </p:sp>
      <p:sp>
        <p:nvSpPr>
          <p:cNvPr id="28" name="矩形 27"/>
          <p:cNvSpPr/>
          <p:nvPr/>
        </p:nvSpPr>
        <p:spPr>
          <a:xfrm>
            <a:off x="1277938" y="2370138"/>
            <a:ext cx="2649537" cy="82994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通过发起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12333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挑战小游戏，打造用户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12.8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对“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折特卖”的认知。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583" name="文本框 24"/>
          <p:cNvSpPr txBox="1">
            <a:spLocks noChangeArrowheads="1"/>
          </p:cNvSpPr>
          <p:nvPr/>
        </p:nvSpPr>
        <p:spPr bwMode="auto">
          <a:xfrm>
            <a:off x="5414963" y="1773238"/>
            <a:ext cx="3638550" cy="33718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 sz="16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社交裂变配合线上硬广实现深度引流</a:t>
            </a:r>
          </a:p>
        </p:txBody>
      </p:sp>
      <p:sp>
        <p:nvSpPr>
          <p:cNvPr id="33" name="矩形 32"/>
          <p:cNvSpPr/>
          <p:nvPr/>
        </p:nvSpPr>
        <p:spPr>
          <a:xfrm>
            <a:off x="5805488" y="2354263"/>
            <a:ext cx="2860675" cy="107632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通过趣味玩法及社交传播，打包讯飞输入法与活动高关联性的用户输入关键词，实现全渠道曝光。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4585" name="图片 13" descr="展示.jpg"/>
          <p:cNvPicPr>
            <a:picLocks noChangeAspect="1"/>
          </p:cNvPicPr>
          <p:nvPr/>
        </p:nvPicPr>
        <p:blipFill>
          <a:blip r:embed="rId3"/>
          <a:srcRect l="5647" t="49956" r="4816"/>
          <a:stretch>
            <a:fillRect/>
          </a:stretch>
        </p:blipFill>
        <p:spPr bwMode="auto">
          <a:xfrm>
            <a:off x="1023938" y="3482975"/>
            <a:ext cx="7877175" cy="316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内容占位符 3">
            <a:extLst>
              <a:ext uri="{FF2B5EF4-FFF2-40B4-BE49-F238E27FC236}">
                <a16:creationId xmlns:a16="http://schemas.microsoft.com/office/drawing/2014/main" id="{9F7D6726-B319-4959-A68E-A97E7EFE4B3F}"/>
              </a:ext>
            </a:extLst>
          </p:cNvPr>
          <p:cNvSpPr txBox="1">
            <a:spLocks/>
          </p:cNvSpPr>
          <p:nvPr/>
        </p:nvSpPr>
        <p:spPr>
          <a:xfrm>
            <a:off x="7905328" y="285751"/>
            <a:ext cx="1583160" cy="357168"/>
          </a:xfrm>
          <a:prstGeom prst="rect">
            <a:avLst/>
          </a:prstGeom>
        </p:spPr>
        <p:txBody>
          <a:bodyPr vert="horz" wrap="square" lIns="91440" tIns="45720" rIns="91440" bIns="45720" anchor="t"/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 eaLnBrk="1" hangingPunct="1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2000" b="1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内容规划</a:t>
            </a:r>
            <a:endParaRPr lang="en-US" altLang="zh-CN" sz="2000" b="1" dirty="0">
              <a:solidFill>
                <a:srgbClr val="00B05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矩形 26"/>
          <p:cNvSpPr/>
          <p:nvPr/>
        </p:nvSpPr>
        <p:spPr>
          <a:xfrm>
            <a:off x="1320800" y="2028825"/>
            <a:ext cx="2613025" cy="59055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lnSpc>
                <a:spcPct val="150000"/>
              </a:lnSpc>
              <a:defRPr/>
            </a:pPr>
            <a:endParaRPr lang="zh-CN" altLang="en-US" sz="1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5692775" y="1927225"/>
            <a:ext cx="3597275" cy="78581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lnSpc>
                <a:spcPct val="150000"/>
              </a:lnSpc>
              <a:defRPr/>
            </a:pPr>
            <a:endParaRPr lang="zh-CN" altLang="en-US" sz="1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3" name="内容占位符 2"/>
          <p:cNvSpPr txBox="1"/>
          <p:nvPr/>
        </p:nvSpPr>
        <p:spPr>
          <a:xfrm>
            <a:off x="750888" y="2617788"/>
            <a:ext cx="3967162" cy="1206500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30000"/>
              </a:lnSpc>
              <a:buFont typeface="Arial" panose="020B0604020202020204" pitchFamily="34" charset="0"/>
              <a:buNone/>
              <a:defRPr/>
            </a:pPr>
            <a:r>
              <a:rPr lang="en-US" altLang="zh-CN" sz="1600" b="1" dirty="0">
                <a:solidFill>
                  <a:srgbClr val="E4007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AI</a:t>
            </a:r>
            <a:r>
              <a:rPr lang="zh-CN" altLang="zh-CN" sz="1600" b="1" dirty="0">
                <a:solidFill>
                  <a:srgbClr val="E4007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语音识别技术创新应用</a:t>
            </a:r>
            <a:endParaRPr lang="en-US" altLang="zh-CN" sz="1600" b="1" dirty="0">
              <a:solidFill>
                <a:srgbClr val="E4007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indent="0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None/>
              <a:defRPr/>
            </a:pPr>
            <a:r>
              <a:rPr lang="zh-CN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打破传统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H5</a:t>
            </a:r>
            <a:r>
              <a:rPr lang="zh-CN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交互方式，在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H5</a:t>
            </a:r>
            <a:r>
              <a:rPr lang="zh-CN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内接入讯飞语音识别技术接口，在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H5</a:t>
            </a:r>
            <a:r>
              <a:rPr lang="zh-CN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即可参与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12333</a:t>
            </a:r>
            <a:r>
              <a:rPr lang="zh-CN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挑战，以创新方式刷新用户的交互体验。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2" name="矩形 91"/>
          <p:cNvSpPr/>
          <p:nvPr/>
        </p:nvSpPr>
        <p:spPr>
          <a:xfrm>
            <a:off x="5238750" y="2462213"/>
            <a:ext cx="3921125" cy="139890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zh-CN" altLang="en-US" sz="1600" b="1" dirty="0">
                <a:solidFill>
                  <a:srgbClr val="E4007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原生功能首次为流量入口</a:t>
            </a:r>
            <a:endParaRPr lang="en-US" altLang="zh-CN" sz="1600" b="1" dirty="0">
              <a:solidFill>
                <a:srgbClr val="E4007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defRPr/>
            </a:pPr>
            <a:r>
              <a:rPr lang="zh-CN" altLang="en-US" sz="1600" b="1" dirty="0">
                <a:solidFill>
                  <a:srgbClr val="E4007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曝光量大，互动转化效果好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spcBef>
                <a:spcPts val="600"/>
              </a:spcBef>
              <a:defRPr/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原生功能互动用户链路短，且可直接在媒体环境内完成互动。跨场景实时交互，用户链路流畅程度好，转化率更高。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" name="组合 107"/>
          <p:cNvGrpSpPr/>
          <p:nvPr/>
        </p:nvGrpSpPr>
        <p:grpSpPr bwMode="auto">
          <a:xfrm>
            <a:off x="5299075" y="4073525"/>
            <a:ext cx="3698875" cy="2238375"/>
            <a:chOff x="6185346" y="2900621"/>
            <a:chExt cx="5699416" cy="3278953"/>
          </a:xfrm>
        </p:grpSpPr>
        <p:pic>
          <p:nvPicPr>
            <p:cNvPr id="25623" name="图片 108"/>
            <p:cNvPicPr>
              <a:picLocks noChangeAspect="1"/>
            </p:cNvPicPr>
            <p:nvPr/>
          </p:nvPicPr>
          <p:blipFill>
            <a:blip r:embed="rId3"/>
            <a:srcRect t="9248" b="9462"/>
            <a:stretch>
              <a:fillRect/>
            </a:stretch>
          </p:blipFill>
          <p:spPr bwMode="auto">
            <a:xfrm>
              <a:off x="8101186" y="2900621"/>
              <a:ext cx="1862822" cy="32789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5624" name="图片 109"/>
            <p:cNvPicPr>
              <a:picLocks noChangeAspect="1"/>
            </p:cNvPicPr>
            <p:nvPr/>
          </p:nvPicPr>
          <p:blipFill>
            <a:blip r:embed="rId4"/>
            <a:srcRect t="9248" b="9248"/>
            <a:stretch>
              <a:fillRect/>
            </a:stretch>
          </p:blipFill>
          <p:spPr bwMode="auto">
            <a:xfrm>
              <a:off x="6185346" y="2900621"/>
              <a:ext cx="1857908" cy="32789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5625" name="图片 110"/>
            <p:cNvPicPr>
              <a:picLocks noChangeAspect="1"/>
            </p:cNvPicPr>
            <p:nvPr/>
          </p:nvPicPr>
          <p:blipFill>
            <a:blip r:embed="rId5"/>
            <a:srcRect t="9248" b="9462"/>
            <a:stretch>
              <a:fillRect/>
            </a:stretch>
          </p:blipFill>
          <p:spPr bwMode="auto">
            <a:xfrm>
              <a:off x="10021939" y="2900621"/>
              <a:ext cx="1862823" cy="32789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3" name="组合 112"/>
          <p:cNvGrpSpPr/>
          <p:nvPr/>
        </p:nvGrpSpPr>
        <p:grpSpPr bwMode="auto">
          <a:xfrm>
            <a:off x="760413" y="4552950"/>
            <a:ext cx="1173162" cy="995363"/>
            <a:chOff x="527478" y="1465297"/>
            <a:chExt cx="1316771" cy="1316771"/>
          </a:xfrm>
        </p:grpSpPr>
        <p:sp>
          <p:nvSpPr>
            <p:cNvPr id="114" name="弧形 113"/>
            <p:cNvSpPr/>
            <p:nvPr/>
          </p:nvSpPr>
          <p:spPr>
            <a:xfrm>
              <a:off x="527478" y="1465297"/>
              <a:ext cx="1316771" cy="1316771"/>
            </a:xfrm>
            <a:prstGeom prst="arc">
              <a:avLst>
                <a:gd name="adj1" fmla="val 1883417"/>
                <a:gd name="adj2" fmla="val 1613659"/>
              </a:avLst>
            </a:prstGeom>
            <a:ln w="28575">
              <a:solidFill>
                <a:srgbClr val="E4007F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400"/>
            </a:p>
          </p:txBody>
        </p:sp>
        <p:sp>
          <p:nvSpPr>
            <p:cNvPr id="25622" name="文本框 2"/>
            <p:cNvSpPr txBox="1">
              <a:spLocks noChangeArrowheads="1"/>
            </p:cNvSpPr>
            <p:nvPr/>
          </p:nvSpPr>
          <p:spPr bwMode="auto">
            <a:xfrm>
              <a:off x="583519" y="1778425"/>
              <a:ext cx="1204686" cy="690517"/>
            </a:xfrm>
            <a:prstGeom prst="rect">
              <a:avLst/>
            </a:prstGeom>
            <a:noFill/>
            <a:ln w="19050">
              <a:noFill/>
              <a:miter lim="800000"/>
            </a:ln>
          </p:spPr>
          <p:txBody>
            <a:bodyPr anchor="ctr">
              <a:spAutoFit/>
            </a:bodyPr>
            <a:lstStyle/>
            <a:p>
              <a:pPr algn="ctr"/>
              <a:r>
                <a:rPr lang="en-US" altLang="zh-CN" sz="1400" b="1">
                  <a:solidFill>
                    <a:srgbClr val="E4007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98%</a:t>
              </a:r>
            </a:p>
            <a:p>
              <a:pPr algn="ctr"/>
              <a:r>
                <a:rPr lang="zh-CN" altLang="en-US" sz="1400">
                  <a:latin typeface="微软雅黑" panose="020B0503020204020204" pitchFamily="34" charset="-122"/>
                  <a:ea typeface="微软雅黑" panose="020B0503020204020204" pitchFamily="34" charset="-122"/>
                </a:rPr>
                <a:t>识别准确率</a:t>
              </a:r>
            </a:p>
          </p:txBody>
        </p:sp>
      </p:grpSp>
      <p:grpSp>
        <p:nvGrpSpPr>
          <p:cNvPr id="4" name="组合 115"/>
          <p:cNvGrpSpPr/>
          <p:nvPr/>
        </p:nvGrpSpPr>
        <p:grpSpPr bwMode="auto">
          <a:xfrm>
            <a:off x="2187575" y="4194175"/>
            <a:ext cx="1174750" cy="995363"/>
            <a:chOff x="527478" y="1465297"/>
            <a:chExt cx="1316771" cy="1316771"/>
          </a:xfrm>
        </p:grpSpPr>
        <p:sp>
          <p:nvSpPr>
            <p:cNvPr id="117" name="弧形 116"/>
            <p:cNvSpPr/>
            <p:nvPr/>
          </p:nvSpPr>
          <p:spPr>
            <a:xfrm>
              <a:off x="527478" y="1465297"/>
              <a:ext cx="1316771" cy="1316771"/>
            </a:xfrm>
            <a:prstGeom prst="arc">
              <a:avLst>
                <a:gd name="adj1" fmla="val 1883417"/>
                <a:gd name="adj2" fmla="val 1619250"/>
              </a:avLst>
            </a:prstGeom>
            <a:ln w="28575">
              <a:solidFill>
                <a:srgbClr val="E4007F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400"/>
            </a:p>
          </p:txBody>
        </p:sp>
        <p:sp>
          <p:nvSpPr>
            <p:cNvPr id="25620" name="文本框 23"/>
            <p:cNvSpPr txBox="1">
              <a:spLocks noChangeArrowheads="1"/>
            </p:cNvSpPr>
            <p:nvPr/>
          </p:nvSpPr>
          <p:spPr bwMode="auto">
            <a:xfrm>
              <a:off x="583519" y="1636037"/>
              <a:ext cx="1204686" cy="975292"/>
            </a:xfrm>
            <a:prstGeom prst="rect">
              <a:avLst/>
            </a:prstGeom>
            <a:noFill/>
            <a:ln w="19050">
              <a:noFill/>
              <a:miter lim="800000"/>
            </a:ln>
          </p:spPr>
          <p:txBody>
            <a:bodyPr anchor="ctr">
              <a:spAutoFit/>
            </a:bodyPr>
            <a:lstStyle/>
            <a:p>
              <a:pPr algn="ctr"/>
              <a:r>
                <a:rPr lang="en-US" altLang="zh-CN" sz="1400" b="1">
                  <a:solidFill>
                    <a:srgbClr val="E4007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180</a:t>
              </a:r>
              <a:r>
                <a:rPr lang="zh-CN" altLang="en-US" sz="1400" b="1">
                  <a:solidFill>
                    <a:srgbClr val="E4007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字</a:t>
              </a:r>
              <a:r>
                <a:rPr lang="en-US" altLang="zh-CN" sz="1400" b="1">
                  <a:solidFill>
                    <a:srgbClr val="E4007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/</a:t>
              </a:r>
              <a:r>
                <a:rPr lang="zh-CN" altLang="en-US" sz="1400" b="1">
                  <a:solidFill>
                    <a:srgbClr val="E4007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分</a:t>
              </a:r>
              <a:endParaRPr lang="en-US" altLang="zh-CN" sz="1400" b="1">
                <a:solidFill>
                  <a:srgbClr val="E4007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/>
              <a:r>
                <a:rPr lang="zh-CN" altLang="en-US" sz="1400">
                  <a:latin typeface="微软雅黑" panose="020B0503020204020204" pitchFamily="34" charset="-122"/>
                  <a:ea typeface="微软雅黑" panose="020B0503020204020204" pitchFamily="34" charset="-122"/>
                </a:rPr>
                <a:t>语音输入</a:t>
              </a:r>
              <a:endParaRPr lang="en-US" altLang="zh-CN" sz="14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/>
              <a:r>
                <a:rPr lang="zh-CN" altLang="en-US" sz="1400">
                  <a:latin typeface="微软雅黑" panose="020B0503020204020204" pitchFamily="34" charset="-122"/>
                  <a:ea typeface="微软雅黑" panose="020B0503020204020204" pitchFamily="34" charset="-122"/>
                </a:rPr>
                <a:t>速度</a:t>
              </a:r>
            </a:p>
          </p:txBody>
        </p:sp>
      </p:grpSp>
      <p:grpSp>
        <p:nvGrpSpPr>
          <p:cNvPr id="5" name="组合 118"/>
          <p:cNvGrpSpPr/>
          <p:nvPr/>
        </p:nvGrpSpPr>
        <p:grpSpPr bwMode="auto">
          <a:xfrm>
            <a:off x="3708400" y="4011613"/>
            <a:ext cx="1174750" cy="995362"/>
            <a:chOff x="527478" y="1465297"/>
            <a:chExt cx="1316771" cy="1316771"/>
          </a:xfrm>
        </p:grpSpPr>
        <p:sp>
          <p:nvSpPr>
            <p:cNvPr id="120" name="弧形 119"/>
            <p:cNvSpPr/>
            <p:nvPr/>
          </p:nvSpPr>
          <p:spPr>
            <a:xfrm>
              <a:off x="527478" y="1465297"/>
              <a:ext cx="1316771" cy="1316771"/>
            </a:xfrm>
            <a:prstGeom prst="arc">
              <a:avLst>
                <a:gd name="adj1" fmla="val 1883417"/>
                <a:gd name="adj2" fmla="val 1540134"/>
              </a:avLst>
            </a:prstGeom>
            <a:ln w="28575">
              <a:solidFill>
                <a:srgbClr val="E4007F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400"/>
            </a:p>
          </p:txBody>
        </p:sp>
        <p:sp>
          <p:nvSpPr>
            <p:cNvPr id="25618" name="文本框 26"/>
            <p:cNvSpPr txBox="1">
              <a:spLocks noChangeArrowheads="1"/>
            </p:cNvSpPr>
            <p:nvPr/>
          </p:nvSpPr>
          <p:spPr bwMode="auto">
            <a:xfrm>
              <a:off x="583519" y="1636036"/>
              <a:ext cx="1204686" cy="975293"/>
            </a:xfrm>
            <a:prstGeom prst="rect">
              <a:avLst/>
            </a:prstGeom>
            <a:noFill/>
            <a:ln w="19050">
              <a:noFill/>
              <a:miter lim="800000"/>
            </a:ln>
          </p:spPr>
          <p:txBody>
            <a:bodyPr anchor="ctr">
              <a:spAutoFit/>
            </a:bodyPr>
            <a:lstStyle/>
            <a:p>
              <a:pPr algn="ctr"/>
              <a:r>
                <a:rPr lang="zh-CN" altLang="en-US" sz="1400" b="1">
                  <a:solidFill>
                    <a:srgbClr val="E4007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≤</a:t>
              </a:r>
              <a:r>
                <a:rPr lang="en-US" altLang="zh-CN" sz="1400" b="1">
                  <a:solidFill>
                    <a:srgbClr val="E4007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60</a:t>
              </a:r>
              <a:r>
                <a:rPr lang="zh-CN" altLang="en-US" sz="1400" b="1">
                  <a:solidFill>
                    <a:srgbClr val="E4007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秒</a:t>
              </a:r>
              <a:endParaRPr lang="en-US" altLang="zh-CN" sz="1400" b="1">
                <a:solidFill>
                  <a:srgbClr val="E4007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/>
              <a:r>
                <a:rPr lang="zh-CN" altLang="en-US" sz="140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语音转写</a:t>
              </a:r>
              <a:endParaRPr lang="en-US" altLang="zh-CN" sz="14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/>
              <a:r>
                <a:rPr lang="zh-CN" altLang="en-US" sz="140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速度</a:t>
              </a:r>
              <a:endParaRPr lang="en-US" altLang="zh-CN" sz="1400" b="1">
                <a:solidFill>
                  <a:srgbClr val="E4007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22" name="矩形 121"/>
          <p:cNvSpPr/>
          <p:nvPr/>
        </p:nvSpPr>
        <p:spPr>
          <a:xfrm>
            <a:off x="3754438" y="5064125"/>
            <a:ext cx="1295400" cy="101473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把语音(≤60秒)转换成对应的文字信息，让机器能“听懂”人类语言</a:t>
            </a:r>
          </a:p>
        </p:txBody>
      </p:sp>
      <p:sp>
        <p:nvSpPr>
          <p:cNvPr id="124" name="矩形 123"/>
          <p:cNvSpPr/>
          <p:nvPr/>
        </p:nvSpPr>
        <p:spPr>
          <a:xfrm>
            <a:off x="2238375" y="5260975"/>
            <a:ext cx="1343025" cy="101473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方便快捷的信息，语音输入速度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180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分，识别结果响应时间低于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200ms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6" name="矩形 125"/>
          <p:cNvSpPr/>
          <p:nvPr/>
        </p:nvSpPr>
        <p:spPr>
          <a:xfrm>
            <a:off x="823913" y="5603875"/>
            <a:ext cx="1125537" cy="82994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语音识别准确率已经超过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98%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，在业界遥遥领先</a:t>
            </a:r>
          </a:p>
        </p:txBody>
      </p:sp>
      <p:sp>
        <p:nvSpPr>
          <p:cNvPr id="131" name="îs1idè"/>
          <p:cNvSpPr/>
          <p:nvPr/>
        </p:nvSpPr>
        <p:spPr>
          <a:xfrm>
            <a:off x="1090613" y="1981200"/>
            <a:ext cx="2927350" cy="454025"/>
          </a:xfrm>
          <a:prstGeom prst="roundRect">
            <a:avLst>
              <a:gd name="adj" fmla="val 50000"/>
            </a:avLst>
          </a:prstGeom>
          <a:solidFill>
            <a:srgbClr val="EF2B94"/>
          </a:solidFill>
          <a:ln w="38100" cap="flat" cmpd="sng" algn="ctr">
            <a:solidFill>
              <a:schemeClr val="bg1"/>
            </a:solidFill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智能语音互动</a:t>
            </a:r>
            <a:r>
              <a:rPr lang="en-US" altLang="zh-CN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H5</a:t>
            </a:r>
            <a:r>
              <a:rPr lang="zh-CN" altLang="en-US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创新应用</a:t>
            </a:r>
          </a:p>
        </p:txBody>
      </p:sp>
      <p:sp>
        <p:nvSpPr>
          <p:cNvPr id="132" name="îs1idè"/>
          <p:cNvSpPr/>
          <p:nvPr/>
        </p:nvSpPr>
        <p:spPr>
          <a:xfrm>
            <a:off x="5518150" y="1957388"/>
            <a:ext cx="3306763" cy="454025"/>
          </a:xfrm>
          <a:prstGeom prst="roundRect">
            <a:avLst>
              <a:gd name="adj" fmla="val 50000"/>
            </a:avLst>
          </a:prstGeom>
          <a:solidFill>
            <a:srgbClr val="EF2B94"/>
          </a:solidFill>
          <a:ln w="38100" cap="flat" cmpd="sng" algn="ctr">
            <a:solidFill>
              <a:schemeClr val="bg1"/>
            </a:solidFill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语音输入原生功能行业首次应用</a:t>
            </a:r>
          </a:p>
        </p:txBody>
      </p:sp>
      <p:sp>
        <p:nvSpPr>
          <p:cNvPr id="25616" name="文本框 13"/>
          <p:cNvSpPr txBox="1">
            <a:spLocks noChangeArrowheads="1"/>
          </p:cNvSpPr>
          <p:nvPr/>
        </p:nvSpPr>
        <p:spPr bwMode="auto">
          <a:xfrm>
            <a:off x="1409700" y="1295400"/>
            <a:ext cx="7042150" cy="52197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zh-CN" sz="2800" b="1">
                <a:latin typeface="微软雅黑" panose="020B0503020204020204" pitchFamily="34" charset="-122"/>
                <a:ea typeface="微软雅黑" panose="020B0503020204020204" pitchFamily="34" charset="-122"/>
              </a:rPr>
              <a:t>产品形式创新</a:t>
            </a:r>
            <a:endParaRPr lang="zh-CN" altLang="en-US" sz="2800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内容占位符 3">
            <a:extLst>
              <a:ext uri="{FF2B5EF4-FFF2-40B4-BE49-F238E27FC236}">
                <a16:creationId xmlns:a16="http://schemas.microsoft.com/office/drawing/2014/main" id="{94F81C0D-1018-49BB-8058-E18E3334B544}"/>
              </a:ext>
            </a:extLst>
          </p:cNvPr>
          <p:cNvSpPr txBox="1">
            <a:spLocks/>
          </p:cNvSpPr>
          <p:nvPr/>
        </p:nvSpPr>
        <p:spPr>
          <a:xfrm>
            <a:off x="7905328" y="285751"/>
            <a:ext cx="1583160" cy="357168"/>
          </a:xfrm>
          <a:prstGeom prst="rect">
            <a:avLst/>
          </a:prstGeom>
        </p:spPr>
        <p:txBody>
          <a:bodyPr vert="horz" wrap="square" lIns="91440" tIns="45720" rIns="91440" bIns="45720" anchor="t"/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 eaLnBrk="1" hangingPunct="1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2000" b="1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执行过程</a:t>
            </a:r>
            <a:endParaRPr lang="en-US" altLang="zh-CN" sz="2000" b="1" dirty="0">
              <a:solidFill>
                <a:srgbClr val="00B05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矩形 31"/>
          <p:cNvSpPr/>
          <p:nvPr/>
        </p:nvSpPr>
        <p:spPr>
          <a:xfrm>
            <a:off x="785813" y="2427288"/>
            <a:ext cx="3827462" cy="929640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lnSpc>
                <a:spcPct val="130000"/>
              </a:lnSpc>
              <a:spcAft>
                <a:spcPts val="0"/>
              </a:spcAft>
              <a:defRPr/>
            </a:pPr>
            <a:r>
              <a:rPr lang="zh-CN" altLang="en-US" sz="1400" kern="100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在预热期，采用“</a:t>
            </a:r>
            <a:r>
              <a:rPr lang="en-US" altLang="zh-CN" sz="1400" kern="100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12333…</a:t>
            </a:r>
            <a:r>
              <a:rPr lang="zh-CN" altLang="en-US" sz="1400" kern="100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”的文案，通过大</a:t>
            </a:r>
            <a:r>
              <a:rPr lang="en-US" altLang="zh-CN" sz="1400" kern="100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V</a:t>
            </a:r>
            <a:r>
              <a:rPr lang="zh-CN" altLang="en-US" sz="1400" kern="100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、明星、微信</a:t>
            </a:r>
            <a:r>
              <a:rPr lang="en-US" altLang="zh-CN" sz="1400" kern="100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KOL</a:t>
            </a:r>
            <a:r>
              <a:rPr lang="zh-CN" altLang="en-US" sz="1400" kern="100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等社交传播，制造悬念，引起网友热烈讨论，并登上微博热搜榜。</a:t>
            </a:r>
            <a:endParaRPr lang="en-US" altLang="zh-CN" sz="1400" kern="100" dirty="0">
              <a:solidFill>
                <a:srgbClr val="40404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6628" name="图片 33"/>
          <p:cNvPicPr>
            <a:picLocks noChangeAspect="1"/>
          </p:cNvPicPr>
          <p:nvPr/>
        </p:nvPicPr>
        <p:blipFill>
          <a:blip r:embed="rId5"/>
          <a:srcRect r="3242"/>
          <a:stretch>
            <a:fillRect/>
          </a:stretch>
        </p:blipFill>
        <p:spPr bwMode="auto">
          <a:xfrm>
            <a:off x="1371600" y="3851275"/>
            <a:ext cx="1355725" cy="193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9" name="图片 34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732088" y="3924300"/>
            <a:ext cx="1423987" cy="2741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0" name="Picture 2" descr="http://5b0988e595225.cdn.sohucs.com/images/20181208/0525a06b72db410b8dd6acdfda16accc.jpe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417638" y="5878513"/>
            <a:ext cx="1406525" cy="758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" name="0869E3D0.mp4">
            <a:hlinkClick r:id="" action="ppaction://media"/>
          </p:cNvPr>
          <p:cNvPicPr>
            <a:picLocks noRot="1"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link="rId1"/>
              </p:ext>
            </p:extLst>
          </p:nvPr>
        </p:nvPicPr>
        <p:blipFill>
          <a:blip r:embed="rId8"/>
          <a:srcRect/>
          <a:stretch>
            <a:fillRect/>
          </a:stretch>
        </p:blipFill>
        <p:spPr bwMode="auto">
          <a:xfrm>
            <a:off x="7515225" y="3881438"/>
            <a:ext cx="1355725" cy="2359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" name="Picture 2" descr="https://ss2.baidu.com/6ONYsjip0QIZ8tyhnq/it/u=2735437136,2812997221&amp;fm=58&amp;bpow=1024&amp;bpoh=1024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7373273" y="3742736"/>
            <a:ext cx="324731" cy="324732"/>
          </a:xfrm>
          <a:prstGeom prst="roundRect">
            <a:avLst>
              <a:gd name="adj" fmla="val 11785"/>
            </a:avLst>
          </a:prstGeom>
          <a:noFill/>
        </p:spPr>
      </p:pic>
      <p:pic>
        <p:nvPicPr>
          <p:cNvPr id="41" name="Picture 4" descr="https://timgsa.baidu.com/timg?image&amp;quality=80&amp;size=b9999_10000&amp;sec=1544762366112&amp;di=667d4a2419b09e88e6d5a2328908024c&amp;imgtype=0&amp;src=http%3A%2F%2Fupload.0745news.cn%2F2017%2F0113%2F1484278807105.jpg"/>
          <p:cNvPicPr>
            <a:picLocks noChangeAspect="1" noChangeArrowheads="1"/>
          </p:cNvPicPr>
          <p:nvPr/>
        </p:nvPicPr>
        <p:blipFill rotWithShape="1">
          <a:blip r:embed="rId10" cstate="print"/>
          <a:srcRect t="5368" b="5368"/>
          <a:stretch>
            <a:fillRect/>
          </a:stretch>
        </p:blipFill>
        <p:spPr bwMode="auto">
          <a:xfrm>
            <a:off x="2923755" y="3579425"/>
            <a:ext cx="376127" cy="376127"/>
          </a:xfrm>
          <a:prstGeom prst="roundRect">
            <a:avLst>
              <a:gd name="adj" fmla="val 15603"/>
            </a:avLst>
          </a:prstGeom>
          <a:noFill/>
        </p:spPr>
      </p:pic>
      <p:pic>
        <p:nvPicPr>
          <p:cNvPr id="26634" name="Picture 6" descr="https://timgsa.baidu.com/timg?image&amp;quality=80&amp;size=b9999_10000&amp;sec=1544762631977&amp;di=eab5fe26215ad69000469dbc6fe61842&amp;imgtype=0&amp;src=http%3A%2F%2Fimg2.ph.126.net%2FhU7TAnjpYOGrGRUPU-syww%3D%3D%2F2848526764412496446.png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1412875" y="3481388"/>
            <a:ext cx="808038" cy="27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3" name="矩形 42"/>
          <p:cNvSpPr/>
          <p:nvPr/>
        </p:nvSpPr>
        <p:spPr>
          <a:xfrm>
            <a:off x="7243128" y="6283325"/>
            <a:ext cx="1915795" cy="30670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抖音短视频</a:t>
            </a:r>
            <a:r>
              <a:rPr lang="zh-CN" altLang="en-US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（点赞</a:t>
            </a:r>
            <a:r>
              <a:rPr lang="en-US" altLang="zh-CN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万</a:t>
            </a:r>
            <a:r>
              <a:rPr lang="en-US" altLang="zh-CN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+</a:t>
            </a:r>
            <a:r>
              <a:rPr lang="zh-CN" altLang="en-US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</a:p>
        </p:txBody>
      </p:sp>
      <p:pic>
        <p:nvPicPr>
          <p:cNvPr id="26636" name="图片 44"/>
          <p:cNvPicPr>
            <a:picLocks noChangeAspect="1"/>
          </p:cNvPicPr>
          <p:nvPr/>
        </p:nvPicPr>
        <p:blipFill>
          <a:blip r:embed="rId12"/>
          <a:srcRect t="2" b="46851"/>
          <a:stretch>
            <a:fillRect/>
          </a:stretch>
        </p:blipFill>
        <p:spPr bwMode="auto">
          <a:xfrm>
            <a:off x="5845175" y="5483225"/>
            <a:ext cx="1303338" cy="115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6" name="矩形 45"/>
          <p:cNvSpPr/>
          <p:nvPr/>
        </p:nvSpPr>
        <p:spPr>
          <a:xfrm>
            <a:off x="7296150" y="6281738"/>
            <a:ext cx="1728788" cy="363537"/>
          </a:xfrm>
          <a:prstGeom prst="rect">
            <a:avLst/>
          </a:prstGeom>
          <a:noFill/>
          <a:ln w="19050">
            <a:solidFill>
              <a:srgbClr val="EF2B9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26638" name="图片 46"/>
          <p:cNvPicPr>
            <a:picLocks noChangeAspect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5597525" y="3430588"/>
            <a:ext cx="1406525" cy="1090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8" name="îs1idè"/>
          <p:cNvSpPr/>
          <p:nvPr/>
        </p:nvSpPr>
        <p:spPr>
          <a:xfrm>
            <a:off x="1089025" y="1954213"/>
            <a:ext cx="2925763" cy="454025"/>
          </a:xfrm>
          <a:prstGeom prst="roundRect">
            <a:avLst>
              <a:gd name="adj" fmla="val 50000"/>
            </a:avLst>
          </a:prstGeom>
          <a:solidFill>
            <a:srgbClr val="EF2B94"/>
          </a:solidFill>
          <a:ln w="38100" cap="flat" cmpd="sng" algn="ctr">
            <a:solidFill>
              <a:schemeClr val="bg1"/>
            </a:solidFill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预热造势期</a:t>
            </a:r>
          </a:p>
        </p:txBody>
      </p:sp>
      <p:pic>
        <p:nvPicPr>
          <p:cNvPr id="26640" name="图片 48"/>
          <p:cNvPicPr>
            <a:picLocks noChangeAspect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5634038" y="4559300"/>
            <a:ext cx="1530350" cy="871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50" name="直接连接符 49"/>
          <p:cNvCxnSpPr/>
          <p:nvPr/>
        </p:nvCxnSpPr>
        <p:spPr>
          <a:xfrm>
            <a:off x="4581525" y="3675786"/>
            <a:ext cx="0" cy="2428875"/>
          </a:xfrm>
          <a:prstGeom prst="line">
            <a:avLst/>
          </a:prstGeom>
          <a:ln w="19050"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48000">
                  <a:srgbClr val="EF2B94"/>
                </a:gs>
                <a:gs pos="100000">
                  <a:schemeClr val="bg1"/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îs1idè"/>
          <p:cNvSpPr/>
          <p:nvPr/>
        </p:nvSpPr>
        <p:spPr>
          <a:xfrm>
            <a:off x="5897563" y="1931988"/>
            <a:ext cx="2927350" cy="452437"/>
          </a:xfrm>
          <a:prstGeom prst="roundRect">
            <a:avLst>
              <a:gd name="adj" fmla="val 50000"/>
            </a:avLst>
          </a:prstGeom>
          <a:solidFill>
            <a:srgbClr val="EF2B94"/>
          </a:solidFill>
          <a:ln w="38100" cap="flat" cmpd="sng" algn="ctr">
            <a:solidFill>
              <a:schemeClr val="bg1"/>
            </a:solidFill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上线导流期</a:t>
            </a:r>
          </a:p>
        </p:txBody>
      </p:sp>
      <p:sp>
        <p:nvSpPr>
          <p:cNvPr id="52" name="矩形 51"/>
          <p:cNvSpPr/>
          <p:nvPr/>
        </p:nvSpPr>
        <p:spPr>
          <a:xfrm>
            <a:off x="5797550" y="2462213"/>
            <a:ext cx="3340100" cy="929640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lnSpc>
                <a:spcPct val="130000"/>
              </a:lnSpc>
              <a:spcAft>
                <a:spcPts val="0"/>
              </a:spcAft>
              <a:defRPr/>
            </a:pPr>
            <a:r>
              <a:rPr lang="zh-CN" altLang="en-US" sz="1400" kern="100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活动上线期，通过抖音、微博、微信</a:t>
            </a:r>
            <a:r>
              <a:rPr lang="en-US" altLang="zh-CN" sz="1400" kern="100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KOL</a:t>
            </a:r>
            <a:r>
              <a:rPr lang="zh-CN" altLang="en-US" sz="1400" kern="100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、垂直营销号等多渠道进行输入法原生功能体验及语音</a:t>
            </a:r>
            <a:r>
              <a:rPr lang="en-US" altLang="zh-CN" sz="1400" kern="100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H5</a:t>
            </a:r>
            <a:r>
              <a:rPr lang="zh-CN" altLang="en-US" sz="1400" kern="100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引流。</a:t>
            </a:r>
            <a:endParaRPr lang="en-US" altLang="zh-CN" sz="1400" kern="100" dirty="0">
              <a:solidFill>
                <a:srgbClr val="40404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644" name="文本框 13"/>
          <p:cNvSpPr txBox="1">
            <a:spLocks noChangeArrowheads="1"/>
          </p:cNvSpPr>
          <p:nvPr/>
        </p:nvSpPr>
        <p:spPr bwMode="auto">
          <a:xfrm>
            <a:off x="1409700" y="1295400"/>
            <a:ext cx="7042150" cy="52197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zh-CN" sz="2800" b="1">
                <a:latin typeface="微软雅黑" panose="020B0503020204020204" pitchFamily="34" charset="-122"/>
                <a:ea typeface="微软雅黑" panose="020B0503020204020204" pitchFamily="34" charset="-122"/>
              </a:rPr>
              <a:t>社交裂变，造势传播</a:t>
            </a:r>
          </a:p>
        </p:txBody>
      </p:sp>
      <p:sp>
        <p:nvSpPr>
          <p:cNvPr id="21" name="内容占位符 3">
            <a:extLst>
              <a:ext uri="{FF2B5EF4-FFF2-40B4-BE49-F238E27FC236}">
                <a16:creationId xmlns:a16="http://schemas.microsoft.com/office/drawing/2014/main" id="{B40D8AE7-023C-405E-92A5-484886D9412B}"/>
              </a:ext>
            </a:extLst>
          </p:cNvPr>
          <p:cNvSpPr txBox="1">
            <a:spLocks/>
          </p:cNvSpPr>
          <p:nvPr/>
        </p:nvSpPr>
        <p:spPr>
          <a:xfrm>
            <a:off x="7905328" y="285751"/>
            <a:ext cx="1583160" cy="357168"/>
          </a:xfrm>
          <a:prstGeom prst="rect">
            <a:avLst/>
          </a:prstGeom>
        </p:spPr>
        <p:txBody>
          <a:bodyPr vert="horz" wrap="square" lIns="91440" tIns="45720" rIns="91440" bIns="45720" anchor="t"/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 eaLnBrk="1" hangingPunct="1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2000" b="1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执行过程</a:t>
            </a:r>
            <a:endParaRPr lang="en-US" altLang="zh-CN" sz="2000" b="1" dirty="0">
              <a:solidFill>
                <a:srgbClr val="00B05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3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39"/>
                </p:tgtEl>
              </p:cMediaNode>
            </p:vide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1" name="表格 20"/>
          <p:cNvGraphicFramePr>
            <a:graphicFrameLocks noGrp="1"/>
          </p:cNvGraphicFramePr>
          <p:nvPr/>
        </p:nvGraphicFramePr>
        <p:xfrm>
          <a:off x="3449638" y="2892425"/>
          <a:ext cx="1520825" cy="144081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08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2385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00" dirty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关键词</a:t>
                      </a:r>
                    </a:p>
                  </a:txBody>
                  <a:tcPr marL="79553" marR="79553" marT="39777" marB="39777" anchor="ctr">
                    <a:lnL w="1270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007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79400"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1400" b="0" i="0" u="none" strike="noStrike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品牌</a:t>
                      </a:r>
                    </a:p>
                  </a:txBody>
                  <a:tcPr marL="8287" marR="8287" marT="8287" marB="0" anchor="ctr">
                    <a:lnL w="1270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78765"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1400" b="0" i="0" u="none" strike="noStrike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唯品会</a:t>
                      </a:r>
                    </a:p>
                  </a:txBody>
                  <a:tcPr marL="8287" marR="8287" marT="8287" marB="0" anchor="ctr">
                    <a:lnL w="1270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79400"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1400" b="0" i="0" u="none" strike="noStrike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小游戏</a:t>
                      </a:r>
                    </a:p>
                  </a:txBody>
                  <a:tcPr marL="8287" marR="8287" marT="8287" marB="0" anchor="ctr">
                    <a:lnL w="1270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79400"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1400" b="0" i="0" u="none" strike="noStrike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优惠</a:t>
                      </a:r>
                    </a:p>
                  </a:txBody>
                  <a:tcPr marL="8287" marR="8287" marT="8287" marB="0" anchor="ctr">
                    <a:lnL w="1270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pic>
        <p:nvPicPr>
          <p:cNvPr id="22" name="图片 21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1157288" y="2847975"/>
            <a:ext cx="1993900" cy="3517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" name="文本框 10"/>
          <p:cNvSpPr txBox="1"/>
          <p:nvPr/>
        </p:nvSpPr>
        <p:spPr>
          <a:xfrm>
            <a:off x="1135063" y="6456363"/>
            <a:ext cx="1989137" cy="33718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智能卡片</a:t>
            </a:r>
            <a:r>
              <a:rPr lang="zh-CN" alt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（点击播放）</a:t>
            </a:r>
          </a:p>
        </p:txBody>
      </p:sp>
      <p:pic>
        <p:nvPicPr>
          <p:cNvPr id="24" name="图片 23"/>
          <p:cNvPicPr/>
          <p:nvPr/>
        </p:nvPicPr>
        <p:blipFill>
          <a:blip r:embed="rId5"/>
          <a:stretch>
            <a:fillRect/>
          </a:stretch>
        </p:blipFill>
        <p:spPr>
          <a:xfrm>
            <a:off x="5214938" y="2813050"/>
            <a:ext cx="1765300" cy="360521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25" name="图片 24"/>
          <p:cNvPicPr/>
          <p:nvPr/>
        </p:nvPicPr>
        <p:blipFill>
          <a:blip r:embed="rId6"/>
          <a:stretch>
            <a:fillRect/>
          </a:stretch>
        </p:blipFill>
        <p:spPr>
          <a:xfrm>
            <a:off x="7011988" y="2795588"/>
            <a:ext cx="1766887" cy="360521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26" name="文本框 15"/>
          <p:cNvSpPr txBox="1"/>
          <p:nvPr/>
        </p:nvSpPr>
        <p:spPr>
          <a:xfrm>
            <a:off x="5014913" y="6486525"/>
            <a:ext cx="2263775" cy="33718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开屏广告</a:t>
            </a:r>
          </a:p>
        </p:txBody>
      </p:sp>
      <p:sp>
        <p:nvSpPr>
          <p:cNvPr id="27670" name="文本框 16"/>
          <p:cNvSpPr txBox="1">
            <a:spLocks noChangeArrowheads="1"/>
          </p:cNvSpPr>
          <p:nvPr/>
        </p:nvSpPr>
        <p:spPr bwMode="auto">
          <a:xfrm>
            <a:off x="6942138" y="6511925"/>
            <a:ext cx="1903412" cy="33718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 sz="160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焦点图广告</a:t>
            </a:r>
          </a:p>
        </p:txBody>
      </p:sp>
      <p:sp>
        <p:nvSpPr>
          <p:cNvPr id="28" name="矩形 27"/>
          <p:cNvSpPr/>
          <p:nvPr/>
        </p:nvSpPr>
        <p:spPr>
          <a:xfrm>
            <a:off x="1031875" y="1898650"/>
            <a:ext cx="7693025" cy="730885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lnSpc>
                <a:spcPct val="130000"/>
              </a:lnSpc>
              <a:spcAft>
                <a:spcPts val="0"/>
              </a:spcAft>
              <a:defRPr/>
            </a:pPr>
            <a:r>
              <a:rPr lang="zh-CN" altLang="en-US" sz="1600" kern="100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活动上线三天时间，利用讯飞输入法智能卡片、开屏广告和焦点图广告的全量投放，覆盖讯飞输入法全用户，实现跨场景的曝光，导流效果显著；</a:t>
            </a:r>
          </a:p>
        </p:txBody>
      </p:sp>
      <p:sp>
        <p:nvSpPr>
          <p:cNvPr id="27672" name="文本框 13"/>
          <p:cNvSpPr txBox="1">
            <a:spLocks noChangeArrowheads="1"/>
          </p:cNvSpPr>
          <p:nvPr/>
        </p:nvSpPr>
        <p:spPr bwMode="auto">
          <a:xfrm>
            <a:off x="1409700" y="1295400"/>
            <a:ext cx="7042150" cy="52197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 sz="2800" b="1">
                <a:latin typeface="微软雅黑" panose="020B0503020204020204" pitchFamily="34" charset="-122"/>
                <a:ea typeface="微软雅黑" panose="020B0503020204020204" pitchFamily="34" charset="-122"/>
              </a:rPr>
              <a:t>线上投放，全场景曝光引流</a:t>
            </a:r>
            <a:endParaRPr lang="zh-CN" altLang="zh-CN" sz="2800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内容占位符 3">
            <a:extLst>
              <a:ext uri="{FF2B5EF4-FFF2-40B4-BE49-F238E27FC236}">
                <a16:creationId xmlns:a16="http://schemas.microsoft.com/office/drawing/2014/main" id="{AC7A5BEB-DD0B-469D-8AAC-B388BD029DF4}"/>
              </a:ext>
            </a:extLst>
          </p:cNvPr>
          <p:cNvSpPr txBox="1">
            <a:spLocks/>
          </p:cNvSpPr>
          <p:nvPr/>
        </p:nvSpPr>
        <p:spPr>
          <a:xfrm>
            <a:off x="7905328" y="285751"/>
            <a:ext cx="1583160" cy="357168"/>
          </a:xfrm>
          <a:prstGeom prst="rect">
            <a:avLst/>
          </a:prstGeom>
        </p:spPr>
        <p:txBody>
          <a:bodyPr vert="horz" wrap="square" lIns="91440" tIns="45720" rIns="91440" bIns="45720" anchor="t"/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 eaLnBrk="1" hangingPunct="1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2000" b="1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执行过程</a:t>
            </a:r>
            <a:endParaRPr lang="en-US" altLang="zh-CN" sz="2000" b="1" dirty="0">
              <a:solidFill>
                <a:srgbClr val="00B05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video>
              <p:cMediaNode vol="80000">
                <p:cTn id="2" fill="hold" display="0">
                  <p:stCondLst>
                    <p:cond delay="indefinite"/>
                  </p:stCondLst>
                </p:cTn>
                <p:tgtEl>
                  <p:spTgt spid="22"/>
                </p:tgtEl>
              </p:cMediaNode>
            </p:video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" val="f5dd3b5eab04799935286d652a75b776e2b83c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heme/theme1.xml><?xml version="1.0" encoding="utf-8"?>
<a:theme xmlns:a="http://schemas.openxmlformats.org/drawingml/2006/main" name="Office 主题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</TotalTime>
  <Words>1025</Words>
  <Application>Microsoft Office PowerPoint</Application>
  <PresentationFormat>A4 纸张(210x297 毫米)</PresentationFormat>
  <Paragraphs>138</Paragraphs>
  <Slides>11</Slides>
  <Notes>11</Notes>
  <HiddenSlides>0</HiddenSlides>
  <MMClips>2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11</vt:i4>
      </vt:variant>
    </vt:vector>
  </HeadingPairs>
  <TitlesOfParts>
    <vt:vector size="18" baseType="lpstr">
      <vt:lpstr>微软雅黑</vt:lpstr>
      <vt:lpstr>Arial</vt:lpstr>
      <vt:lpstr>Calibri</vt:lpstr>
      <vt:lpstr>Calibri Light</vt:lpstr>
      <vt:lpstr>Tahoma</vt:lpstr>
      <vt:lpstr>Wingdings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asiaicc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slashzhu</dc:creator>
  <cp:lastModifiedBy>johnc</cp:lastModifiedBy>
  <cp:revision>143</cp:revision>
  <dcterms:created xsi:type="dcterms:W3CDTF">2008-12-29T06:16:00Z</dcterms:created>
  <dcterms:modified xsi:type="dcterms:W3CDTF">2020-05-22T09:36:48Z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2052-11.1.0.9662</vt:lpwstr>
  </property>
</Properties>
</file>